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9" r:id="rId2"/>
    <p:sldId id="3226" r:id="rId3"/>
    <p:sldId id="3160" r:id="rId4"/>
    <p:sldId id="3133" r:id="rId5"/>
    <p:sldId id="3072" r:id="rId6"/>
    <p:sldId id="3121" r:id="rId7"/>
    <p:sldId id="3125" r:id="rId8"/>
    <p:sldId id="3127" r:id="rId9"/>
    <p:sldId id="3116" r:id="rId10"/>
    <p:sldId id="3227" r:id="rId11"/>
    <p:sldId id="3126" r:id="rId12"/>
    <p:sldId id="3087" r:id="rId13"/>
    <p:sldId id="3124" r:id="rId14"/>
    <p:sldId id="3091" r:id="rId15"/>
    <p:sldId id="3120" r:id="rId16"/>
    <p:sldId id="3156" r:id="rId17"/>
    <p:sldId id="3123" r:id="rId18"/>
    <p:sldId id="3073" r:id="rId19"/>
    <p:sldId id="3122" r:id="rId20"/>
    <p:sldId id="3107" r:id="rId21"/>
    <p:sldId id="3105" r:id="rId22"/>
    <p:sldId id="3161" r:id="rId23"/>
    <p:sldId id="3114" r:id="rId24"/>
    <p:sldId id="287" r:id="rId25"/>
    <p:sldId id="3142" r:id="rId26"/>
    <p:sldId id="3207" r:id="rId27"/>
    <p:sldId id="3147" r:id="rId28"/>
    <p:sldId id="3104" r:id="rId29"/>
    <p:sldId id="3096" r:id="rId30"/>
    <p:sldId id="3112" r:id="rId31"/>
    <p:sldId id="288" r:id="rId32"/>
    <p:sldId id="289" r:id="rId33"/>
    <p:sldId id="3100" r:id="rId34"/>
    <p:sldId id="3134" r:id="rId35"/>
    <p:sldId id="296" r:id="rId36"/>
    <p:sldId id="3159" r:id="rId3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88787" autoAdjust="0"/>
  </p:normalViewPr>
  <p:slideViewPr>
    <p:cSldViewPr snapToGrid="0">
      <p:cViewPr varScale="1">
        <p:scale>
          <a:sx n="113" d="100"/>
          <a:sy n="113"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a:t>
            </a:fld>
            <a:endParaRPr kumimoji="1" lang="ja-JP" altLang="en-US"/>
          </a:p>
        </p:txBody>
      </p:sp>
    </p:spTree>
    <p:extLst>
      <p:ext uri="{BB962C8B-B14F-4D97-AF65-F5344CB8AC3E}">
        <p14:creationId xmlns:p14="http://schemas.microsoft.com/office/powerpoint/2010/main" val="2132143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a:t>
            </a:fld>
            <a:endParaRPr kumimoji="1" lang="ja-JP" altLang="en-US"/>
          </a:p>
        </p:txBody>
      </p:sp>
    </p:spTree>
    <p:extLst>
      <p:ext uri="{BB962C8B-B14F-4D97-AF65-F5344CB8AC3E}">
        <p14:creationId xmlns:p14="http://schemas.microsoft.com/office/powerpoint/2010/main" val="110368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11</a:t>
            </a:fld>
            <a:endParaRPr kumimoji="1" lang="ja-JP" altLang="en-US"/>
          </a:p>
        </p:txBody>
      </p:sp>
    </p:spTree>
    <p:extLst>
      <p:ext uri="{BB962C8B-B14F-4D97-AF65-F5344CB8AC3E}">
        <p14:creationId xmlns:p14="http://schemas.microsoft.com/office/powerpoint/2010/main" val="303616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12</a:t>
            </a:fld>
            <a:endParaRPr kumimoji="1" lang="ja-JP" altLang="en-US"/>
          </a:p>
        </p:txBody>
      </p:sp>
    </p:spTree>
    <p:extLst>
      <p:ext uri="{BB962C8B-B14F-4D97-AF65-F5344CB8AC3E}">
        <p14:creationId xmlns:p14="http://schemas.microsoft.com/office/powerpoint/2010/main" val="158379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13</a:t>
            </a:fld>
            <a:endParaRPr kumimoji="1" lang="ja-JP" altLang="en-US"/>
          </a:p>
        </p:txBody>
      </p:sp>
    </p:spTree>
    <p:extLst>
      <p:ext uri="{BB962C8B-B14F-4D97-AF65-F5344CB8AC3E}">
        <p14:creationId xmlns:p14="http://schemas.microsoft.com/office/powerpoint/2010/main" val="307252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33333"/>
                </a:solidFill>
                <a:effectLst/>
                <a:latin typeface="ヒラギノ角ゴ Pro W3"/>
              </a:rPr>
              <a:t>最初に太陽の真ん中に、血のような色をした下弦の月に似た半円の</a:t>
            </a:r>
            <a:r>
              <a:rPr lang="en-US" altLang="ja-JP" b="0" i="0" dirty="0">
                <a:solidFill>
                  <a:srgbClr val="333333"/>
                </a:solidFill>
                <a:effectLst/>
                <a:latin typeface="ヒラギノ角ゴ Pro W3"/>
              </a:rPr>
              <a:t>2</a:t>
            </a:r>
            <a:r>
              <a:rPr lang="ja-JP" altLang="en-US" b="0" i="0" dirty="0">
                <a:solidFill>
                  <a:srgbClr val="333333"/>
                </a:solidFill>
                <a:effectLst/>
                <a:latin typeface="ヒラギノ角ゴ Pro W3"/>
              </a:rPr>
              <a:t>本の弧が現れた。上下と両サイドが赤い太陽の中に、部分的に濁ったり、部分的に黒くなった鉄色の丸い球体が見えた。</a:t>
            </a:r>
            <a:br>
              <a:rPr lang="ja-JP" altLang="en-US" dirty="0"/>
            </a:br>
            <a:br>
              <a:rPr lang="ja-JP" altLang="en-US" dirty="0"/>
            </a:br>
            <a:r>
              <a:rPr lang="ja-JP" altLang="en-US" b="0" i="0" dirty="0">
                <a:solidFill>
                  <a:srgbClr val="333333"/>
                </a:solidFill>
                <a:effectLst/>
                <a:latin typeface="ヒラギノ角ゴ Pro W3"/>
              </a:rPr>
              <a:t>同様に、太陽の両サイド、まわりにも、血のように赤い丸いものがたくさんあった。一列に</a:t>
            </a:r>
            <a:r>
              <a:rPr lang="en-US" altLang="ja-JP" b="0" i="0" dirty="0">
                <a:solidFill>
                  <a:srgbClr val="333333"/>
                </a:solidFill>
                <a:effectLst/>
                <a:latin typeface="ヒラギノ角ゴ Pro W3"/>
              </a:rPr>
              <a:t>3</a:t>
            </a:r>
            <a:r>
              <a:rPr lang="ja-JP" altLang="en-US" b="0" i="0" dirty="0">
                <a:solidFill>
                  <a:srgbClr val="333333"/>
                </a:solidFill>
                <a:effectLst/>
                <a:latin typeface="ヒラギノ角ゴ Pro W3"/>
              </a:rPr>
              <a:t>体並んだり、</a:t>
            </a:r>
            <a:r>
              <a:rPr lang="en-US" altLang="ja-JP" b="0" i="0" dirty="0">
                <a:solidFill>
                  <a:srgbClr val="333333"/>
                </a:solidFill>
                <a:effectLst/>
                <a:latin typeface="ヒラギノ角ゴ Pro W3"/>
              </a:rPr>
              <a:t>4</a:t>
            </a:r>
            <a:r>
              <a:rPr lang="ja-JP" altLang="en-US" b="0" i="0" dirty="0">
                <a:solidFill>
                  <a:srgbClr val="333333"/>
                </a:solidFill>
                <a:effectLst/>
                <a:latin typeface="ヒラギノ角ゴ Pro W3"/>
              </a:rPr>
              <a:t>体が四角形を作ったり、単独でいるものもあった。こうした球体の間に、赤い十字がいくつか見え、さらにその間に細長い形の物体もあった。それが前後に動くにつれ次第に太くなり、混ざり合った。</a:t>
            </a:r>
            <a:br>
              <a:rPr lang="ja-JP" altLang="en-US" dirty="0"/>
            </a:br>
            <a:br>
              <a:rPr lang="ja-JP" altLang="en-US" dirty="0"/>
            </a:br>
            <a:r>
              <a:rPr lang="ja-JP" altLang="en-US" b="0" i="0" dirty="0">
                <a:solidFill>
                  <a:srgbClr val="333333"/>
                </a:solidFill>
                <a:effectLst/>
                <a:latin typeface="ヒラギノ角ゴ Pro W3"/>
              </a:rPr>
              <a:t>すると、これらが皆、互いに戦い始めたのだ。最初に太陽の中にあった球体が両側に飛び出し、それから太陽の外にあった球体や大小の細長い棒のような物体が太陽めがけて突進した。</a:t>
            </a:r>
            <a:br>
              <a:rPr lang="ja-JP" altLang="en-US" dirty="0"/>
            </a:br>
            <a:br>
              <a:rPr lang="ja-JP" altLang="en-US" dirty="0"/>
            </a:br>
            <a:r>
              <a:rPr lang="ja-JP" altLang="en-US" b="0" i="0" dirty="0">
                <a:solidFill>
                  <a:srgbClr val="333333"/>
                </a:solidFill>
                <a:effectLst/>
                <a:latin typeface="ヒラギノ角ゴ Pro W3"/>
              </a:rPr>
              <a:t>球体たちは互いに前後に飛び交い、</a:t>
            </a:r>
            <a:r>
              <a:rPr lang="en-US" altLang="ja-JP" b="0" i="0" dirty="0">
                <a:solidFill>
                  <a:srgbClr val="333333"/>
                </a:solidFill>
                <a:effectLst/>
                <a:latin typeface="ヒラギノ角ゴ Pro W3"/>
              </a:rPr>
              <a:t>1</a:t>
            </a:r>
            <a:r>
              <a:rPr lang="ja-JP" altLang="en-US" b="0" i="0" dirty="0">
                <a:solidFill>
                  <a:srgbClr val="333333"/>
                </a:solidFill>
                <a:effectLst/>
                <a:latin typeface="ヒラギノ角ゴ Pro W3"/>
              </a:rPr>
              <a:t>時間以上にわたって激しく攻撃しあっているように見えた。ついには燃え尽きたかのように、地上に落ちてきて、大量の煙をあげながら衰弱した。</a:t>
            </a:r>
            <a:br>
              <a:rPr lang="ja-JP" altLang="en-US" dirty="0"/>
            </a:br>
            <a:br>
              <a:rPr lang="ja-JP" altLang="en-US" dirty="0"/>
            </a:br>
            <a:r>
              <a:rPr lang="ja-JP" altLang="en-US" b="0" i="0" dirty="0">
                <a:solidFill>
                  <a:srgbClr val="333333"/>
                </a:solidFill>
                <a:effectLst/>
                <a:latin typeface="ヒラギノ角ゴ Pro W3"/>
              </a:rPr>
              <a:t>すべてが終わると、とても長くて太い黒い槍のようなものが現れて、東を指したり、西を指し示したりするのが目撃された。それがなにを意味しているのかは、神のみぞ知るだ</a:t>
            </a:r>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17</a:t>
            </a:fld>
            <a:endParaRPr kumimoji="1" lang="ja-JP" altLang="en-US"/>
          </a:p>
        </p:txBody>
      </p:sp>
    </p:spTree>
    <p:extLst>
      <p:ext uri="{BB962C8B-B14F-4D97-AF65-F5344CB8AC3E}">
        <p14:creationId xmlns:p14="http://schemas.microsoft.com/office/powerpoint/2010/main" val="3080979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21</a:t>
            </a:fld>
            <a:endParaRPr kumimoji="1" lang="ja-JP" altLang="en-US"/>
          </a:p>
        </p:txBody>
      </p:sp>
    </p:spTree>
    <p:extLst>
      <p:ext uri="{BB962C8B-B14F-4D97-AF65-F5344CB8AC3E}">
        <p14:creationId xmlns:p14="http://schemas.microsoft.com/office/powerpoint/2010/main" val="493541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26</a:t>
            </a:fld>
            <a:endParaRPr kumimoji="1" lang="ja-JP" altLang="en-US"/>
          </a:p>
        </p:txBody>
      </p:sp>
    </p:spTree>
    <p:extLst>
      <p:ext uri="{BB962C8B-B14F-4D97-AF65-F5344CB8AC3E}">
        <p14:creationId xmlns:p14="http://schemas.microsoft.com/office/powerpoint/2010/main" val="2704114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61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hyperlink" Target="https://en.wikipedia.org/wiki/National_Reconnaissance_Office" TargetMode="External"/><Relationship Id="rId4" Type="http://schemas.openxmlformats.org/officeDocument/2006/relationships/hyperlink" Target="https://en.wikipedia.org/wiki/National_Geospatial-Intelligence_Agenc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jpe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2000" cy="6857998"/>
            <a:chOff x="4882" y="0"/>
            <a:chExt cx="8999539"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9765" y="1637108"/>
              <a:ext cx="8994656" cy="2869608"/>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30</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1500" b="1"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未確認異常現象</a:t>
              </a:r>
              <a:endParaRPr lang="en-US" altLang="ja-JP" sz="11500" b="1"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r>
                <a:rPr lang="ja-JP" altLang="en-US" sz="6000" dirty="0">
                  <a:solidFill>
                    <a:schemeClr val="accent6">
                      <a:lumMod val="40000"/>
                      <a:lumOff val="60000"/>
                    </a:schemeClr>
                  </a:solidFill>
                  <a:latin typeface="HGS創英角ｺﾞｼｯｸUB" panose="020B0900000000000000" pitchFamily="50" charset="-128"/>
                  <a:ea typeface="HGS創英角ｺﾞｼｯｸUB" panose="020B0900000000000000" pitchFamily="50" charset="-128"/>
                </a:rPr>
                <a:t>米国防総省</a:t>
              </a:r>
              <a:r>
                <a:rPr lang="en-US" altLang="ja-JP" sz="6500" dirty="0">
                  <a:solidFill>
                    <a:schemeClr val="accent3">
                      <a:lumMod val="20000"/>
                      <a:lumOff val="80000"/>
                    </a:schemeClr>
                  </a:solidFill>
                  <a:effectLst>
                    <a:outerShdw blurRad="38100" dist="38100" dir="2700000" algn="tl">
                      <a:srgbClr val="000000">
                        <a:alpha val="43137"/>
                      </a:srgbClr>
                    </a:outerShdw>
                  </a:effectLst>
                  <a:latin typeface="Stencil" panose="040409050D0802020404" pitchFamily="82" charset="0"/>
                  <a:ea typeface="HGS創英角ｺﾞｼｯｸUB" panose="020B0900000000000000" pitchFamily="50" charset="-128"/>
                </a:rPr>
                <a:t>AARO</a:t>
              </a:r>
              <a:r>
                <a:rPr lang="ja-JP" altLang="en-US" sz="6000" dirty="0">
                  <a:solidFill>
                    <a:schemeClr val="accent2">
                      <a:lumMod val="60000"/>
                      <a:lumOff val="40000"/>
                    </a:schemeClr>
                  </a:solidFill>
                  <a:latin typeface="HGS創英角ｺﾞｼｯｸUB" panose="020B0900000000000000" pitchFamily="50" charset="-128"/>
                  <a:ea typeface="HGS創英角ｺﾞｼｯｸUB" panose="020B0900000000000000" pitchFamily="50" charset="-128"/>
                </a:rPr>
                <a:t>報告書を読む</a:t>
              </a:r>
              <a:endParaRPr lang="en-US" altLang="ja-JP" sz="6000" dirty="0">
                <a:solidFill>
                  <a:schemeClr val="bg1"/>
                </a:solidFill>
                <a:latin typeface="HGS創英角ｺﾞｼｯｸUB" panose="020B0900000000000000" pitchFamily="50" charset="-128"/>
                <a:ea typeface="HGS創英角ｺﾞｼｯｸUB" panose="020B09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テキスト ボックス 1">
            <a:extLst>
              <a:ext uri="{FF2B5EF4-FFF2-40B4-BE49-F238E27FC236}">
                <a16:creationId xmlns:a16="http://schemas.microsoft.com/office/drawing/2014/main" id="{0F1ACEFC-D4A5-A484-FC07-50FB1D855035}"/>
              </a:ext>
            </a:extLst>
          </p:cNvPr>
          <p:cNvSpPr txBox="1"/>
          <p:nvPr/>
        </p:nvSpPr>
        <p:spPr>
          <a:xfrm>
            <a:off x="6615" y="6040574"/>
            <a:ext cx="12191999" cy="769441"/>
          </a:xfrm>
          <a:prstGeom prst="rect">
            <a:avLst/>
          </a:prstGeom>
          <a:noFill/>
        </p:spPr>
        <p:txBody>
          <a:bodyPr wrap="square" rtlCol="0">
            <a:spAutoFit/>
          </a:bodyPr>
          <a:lstStyle/>
          <a:p>
            <a:pPr algn="ctr"/>
            <a:r>
              <a:rPr kumimoji="1" lang="en-US" altLang="ja-JP" sz="4400" b="1" dirty="0">
                <a:solidFill>
                  <a:schemeClr val="bg1"/>
                </a:solidFill>
                <a:latin typeface="BIZ UD明朝 Medium" panose="02020500000000000000" pitchFamily="17" charset="-128"/>
                <a:ea typeface="BIZ UD明朝 Medium" panose="02020500000000000000" pitchFamily="17" charset="-128"/>
              </a:rPr>
              <a:t>2024</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年</a:t>
            </a:r>
            <a:r>
              <a:rPr lang="en-US" altLang="ja-JP" sz="4400" b="1" dirty="0">
                <a:solidFill>
                  <a:schemeClr val="bg1"/>
                </a:solidFill>
                <a:latin typeface="BIZ UD明朝 Medium" panose="02020500000000000000" pitchFamily="17" charset="-128"/>
                <a:ea typeface="BIZ UD明朝 Medium" panose="02020500000000000000" pitchFamily="17" charset="-128"/>
              </a:rPr>
              <a:t>8</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月</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8</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日木曜日</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10</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12</a:t>
            </a:r>
            <a:r>
              <a:rPr kumimoji="1" lang="ja-JP" altLang="en-US" sz="4400" b="1" dirty="0">
                <a:solidFill>
                  <a:schemeClr val="bg1"/>
                </a:solidFill>
                <a:latin typeface="BIZ UD明朝 Medium" panose="02020500000000000000" pitchFamily="17" charset="-128"/>
                <a:ea typeface="BIZ UD明朝 Medium" panose="02020500000000000000" pitchFamily="17" charset="-128"/>
              </a:rPr>
              <a:t>：</a:t>
            </a:r>
            <a:r>
              <a:rPr kumimoji="1" lang="en-US" altLang="ja-JP" sz="4400" b="1" dirty="0">
                <a:solidFill>
                  <a:schemeClr val="bg1"/>
                </a:solidFill>
                <a:latin typeface="BIZ UD明朝 Medium" panose="02020500000000000000" pitchFamily="17" charset="-128"/>
                <a:ea typeface="BIZ UD明朝 Medium" panose="02020500000000000000" pitchFamily="17" charset="-128"/>
              </a:rPr>
              <a:t>40</a:t>
            </a:r>
            <a:endParaRPr kumimoji="1" lang="ja-JP" altLang="en-US" sz="4400" b="1" dirty="0">
              <a:solidFill>
                <a:schemeClr val="bg1"/>
              </a:solidFill>
              <a:latin typeface="BIZ UD明朝 Medium" panose="02020500000000000000" pitchFamily="17" charset="-128"/>
              <a:ea typeface="BIZ UD明朝 Medium" panose="02020500000000000000" pitchFamily="17" charset="-128"/>
            </a:endParaRPr>
          </a:p>
        </p:txBody>
      </p:sp>
      <p:pic>
        <p:nvPicPr>
          <p:cNvPr id="1026" name="Picture 2" descr="UFOのイラスト">
            <a:extLst>
              <a:ext uri="{FF2B5EF4-FFF2-40B4-BE49-F238E27FC236}">
                <a16:creationId xmlns:a16="http://schemas.microsoft.com/office/drawing/2014/main" id="{F81BEAB3-F677-00C6-3334-A3C1574E1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85782">
            <a:off x="534909" y="1004865"/>
            <a:ext cx="2047397" cy="161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ビートルズの『イエロー・サブマリン』がコミックになって帰ってくる！ | ギズモード・ジャパン">
            <a:extLst>
              <a:ext uri="{FF2B5EF4-FFF2-40B4-BE49-F238E27FC236}">
                <a16:creationId xmlns:a16="http://schemas.microsoft.com/office/drawing/2014/main" id="{AE4009AB-70C4-D1AC-94F3-9C7343E91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7761"/>
            <a:ext cx="3001430" cy="1681269"/>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核爆弾を搭載した空母打撃群に</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は顕れる傾向がある</a:t>
            </a:r>
          </a:p>
        </p:txBody>
      </p:sp>
      <p:pic>
        <p:nvPicPr>
          <p:cNvPr id="3" name="図 2">
            <a:extLst>
              <a:ext uri="{FF2B5EF4-FFF2-40B4-BE49-F238E27FC236}">
                <a16:creationId xmlns:a16="http://schemas.microsoft.com/office/drawing/2014/main" id="{1AD9210B-5EE4-D2FA-D3E6-AE8B89FC4B52}"/>
              </a:ext>
            </a:extLst>
          </p:cNvPr>
          <p:cNvPicPr>
            <a:picLocks noChangeAspect="1"/>
          </p:cNvPicPr>
          <p:nvPr/>
        </p:nvPicPr>
        <p:blipFill>
          <a:blip r:embed="rId3"/>
          <a:stretch>
            <a:fillRect/>
          </a:stretch>
        </p:blipFill>
        <p:spPr>
          <a:xfrm>
            <a:off x="2614063" y="495586"/>
            <a:ext cx="8907379" cy="6362414"/>
          </a:xfrm>
          <a:prstGeom prst="rect">
            <a:avLst/>
          </a:prstGeom>
        </p:spPr>
      </p:pic>
      <p:sp>
        <p:nvSpPr>
          <p:cNvPr id="4" name="テキスト ボックス 3">
            <a:extLst>
              <a:ext uri="{FF2B5EF4-FFF2-40B4-BE49-F238E27FC236}">
                <a16:creationId xmlns:a16="http://schemas.microsoft.com/office/drawing/2014/main" id="{6028FCEE-4E78-1B3A-6105-6787FC61FB5C}"/>
              </a:ext>
            </a:extLst>
          </p:cNvPr>
          <p:cNvSpPr txBox="1"/>
          <p:nvPr/>
        </p:nvSpPr>
        <p:spPr>
          <a:xfrm rot="21233203">
            <a:off x="105880" y="1520792"/>
            <a:ext cx="11781322" cy="400110"/>
          </a:xfrm>
          <a:prstGeom prst="rect">
            <a:avLst/>
          </a:prstGeom>
          <a:solidFill>
            <a:srgbClr val="FFFF00"/>
          </a:solid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米海軍では</a:t>
            </a:r>
            <a:r>
              <a:rPr kumimoji="1" lang="en-US" altLang="ja-JP" sz="2000" dirty="0">
                <a:latin typeface="BIZ UDPゴシック" panose="020B0400000000000000" pitchFamily="50" charset="-128"/>
                <a:ea typeface="BIZ UDPゴシック" panose="020B0400000000000000" pitchFamily="50" charset="-128"/>
              </a:rPr>
              <a:t>UAP</a:t>
            </a:r>
            <a:r>
              <a:rPr lang="ja-JP" altLang="en-US" sz="2000" dirty="0">
                <a:latin typeface="BIZ UDPゴシック" panose="020B0400000000000000" pitchFamily="50" charset="-128"/>
                <a:ea typeface="BIZ UDPゴシック" panose="020B0400000000000000" pitchFamily="50" charset="-128"/>
              </a:rPr>
              <a:t>を空中・海中で観測しておりセンシングデータなどから、その特異な運動を捉えている。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07EAF5EC-768A-AD25-502C-6BFCD3075892}"/>
              </a:ext>
            </a:extLst>
          </p:cNvPr>
          <p:cNvSpPr txBox="1"/>
          <p:nvPr/>
        </p:nvSpPr>
        <p:spPr>
          <a:xfrm rot="197762">
            <a:off x="757759" y="6083012"/>
            <a:ext cx="10848934" cy="400110"/>
          </a:xfrm>
          <a:prstGeom prst="rect">
            <a:avLst/>
          </a:prstGeom>
          <a:solidFill>
            <a:schemeClr val="accent4">
              <a:lumMod val="60000"/>
              <a:lumOff val="40000"/>
            </a:schemeClr>
          </a:solid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空母打撃群には、攻撃型原子力潜水艦が随伴し、この潜水艦は音響センサーなどで</a:t>
            </a:r>
            <a:r>
              <a:rPr kumimoji="1" lang="en-US" altLang="ja-JP" sz="2000" dirty="0">
                <a:latin typeface="BIZ UDPゴシック" panose="020B0400000000000000" pitchFamily="50" charset="-128"/>
                <a:ea typeface="BIZ UDPゴシック" panose="020B0400000000000000" pitchFamily="50" charset="-128"/>
              </a:rPr>
              <a:t>UAP</a:t>
            </a:r>
            <a:r>
              <a:rPr kumimoji="1" lang="ja-JP" altLang="en-US" sz="2000" dirty="0">
                <a:latin typeface="BIZ UDPゴシック" panose="020B0400000000000000" pitchFamily="50" charset="-128"/>
                <a:ea typeface="BIZ UDPゴシック" panose="020B0400000000000000" pitchFamily="50" charset="-128"/>
              </a:rPr>
              <a:t>を観測</a:t>
            </a:r>
          </a:p>
        </p:txBody>
      </p:sp>
    </p:spTree>
    <p:extLst>
      <p:ext uri="{BB962C8B-B14F-4D97-AF65-F5344CB8AC3E}">
        <p14:creationId xmlns:p14="http://schemas.microsoft.com/office/powerpoint/2010/main" val="408037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9659E66-65CC-5A0F-70EB-1AAC7DD83258}"/>
              </a:ext>
            </a:extLst>
          </p:cNvPr>
          <p:cNvPicPr>
            <a:picLocks noChangeAspect="1"/>
          </p:cNvPicPr>
          <p:nvPr/>
        </p:nvPicPr>
        <p:blipFill>
          <a:blip r:embed="rId3"/>
          <a:stretch>
            <a:fillRect/>
          </a:stretch>
        </p:blipFill>
        <p:spPr>
          <a:xfrm>
            <a:off x="93133" y="552154"/>
            <a:ext cx="6671735" cy="3457653"/>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海底ケーブルセンサー網</a:t>
            </a:r>
          </a:p>
        </p:txBody>
      </p:sp>
      <p:sp>
        <p:nvSpPr>
          <p:cNvPr id="4" name="テキスト ボックス 3">
            <a:extLst>
              <a:ext uri="{FF2B5EF4-FFF2-40B4-BE49-F238E27FC236}">
                <a16:creationId xmlns:a16="http://schemas.microsoft.com/office/drawing/2014/main" id="{C64B7408-EFE8-2F5D-6A58-71FCCDDF5C2C}"/>
              </a:ext>
            </a:extLst>
          </p:cNvPr>
          <p:cNvSpPr txBox="1"/>
          <p:nvPr/>
        </p:nvSpPr>
        <p:spPr>
          <a:xfrm>
            <a:off x="1575126" y="610615"/>
            <a:ext cx="3196166"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https://youtu.be/l5yPCQDBXEg</a:t>
            </a:r>
            <a:endParaRPr lang="ja-JP" altLang="en-US" sz="1200" dirty="0">
              <a:latin typeface="BIZ UDPゴシック" panose="020B0400000000000000" pitchFamily="50" charset="-128"/>
              <a:ea typeface="BIZ UDPゴシック" panose="020B0400000000000000" pitchFamily="50" charset="-128"/>
            </a:endParaRPr>
          </a:p>
        </p:txBody>
      </p:sp>
      <p:pic>
        <p:nvPicPr>
          <p:cNvPr id="34818" name="Picture 2" descr="平和国家」はどこへ：／4（その1） 海底ケーブル、露の影 太平洋で不審な航跡 | 毎日新聞">
            <a:extLst>
              <a:ext uri="{FF2B5EF4-FFF2-40B4-BE49-F238E27FC236}">
                <a16:creationId xmlns:a16="http://schemas.microsoft.com/office/drawing/2014/main" id="{A5750EAF-213B-D52E-C870-FD8A0AEA5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755" y="552153"/>
            <a:ext cx="5275516" cy="6161186"/>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減災へ「南海トラフ包囲網」 小さな地殻変動を即観測 - 日本経済新聞">
            <a:extLst>
              <a:ext uri="{FF2B5EF4-FFF2-40B4-BE49-F238E27FC236}">
                <a16:creationId xmlns:a16="http://schemas.microsoft.com/office/drawing/2014/main" id="{C1EAA14B-CEBA-BD54-8E29-1FC7A8C4B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33" y="4088410"/>
            <a:ext cx="2876022" cy="2628089"/>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NIED |海底地震津波観測網|日本海溝海底地震津波観測網：S-net">
            <a:extLst>
              <a:ext uri="{FF2B5EF4-FFF2-40B4-BE49-F238E27FC236}">
                <a16:creationId xmlns:a16="http://schemas.microsoft.com/office/drawing/2014/main" id="{48D90DCE-D41F-CFC8-C2B7-87516C9F5D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042" y="4085250"/>
            <a:ext cx="3697826" cy="262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8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海上自衛隊の「</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太平洋東北ケーブルセンサー網」</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3314" name="Picture 2" descr="SOSUS">
            <a:extLst>
              <a:ext uri="{FF2B5EF4-FFF2-40B4-BE49-F238E27FC236}">
                <a16:creationId xmlns:a16="http://schemas.microsoft.com/office/drawing/2014/main" id="{C84A89BA-41FA-A11F-EBA1-7B95AB7B7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50" y="628927"/>
            <a:ext cx="4801599" cy="600199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沖縄海洋観測所SOSUS（日本経済新聞）">
            <a:extLst>
              <a:ext uri="{FF2B5EF4-FFF2-40B4-BE49-F238E27FC236}">
                <a16:creationId xmlns:a16="http://schemas.microsoft.com/office/drawing/2014/main" id="{BB97F43F-67A2-AA14-4A4F-D3F4D4AFF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140" y="1170927"/>
            <a:ext cx="5958289" cy="545999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2D6DAE5-2193-D719-7F53-02DD8D31376E}"/>
              </a:ext>
            </a:extLst>
          </p:cNvPr>
          <p:cNvSpPr txBox="1"/>
          <p:nvPr/>
        </p:nvSpPr>
        <p:spPr>
          <a:xfrm>
            <a:off x="5328173" y="529851"/>
            <a:ext cx="6596277" cy="584775"/>
          </a:xfrm>
          <a:prstGeom prst="rect">
            <a:avLst/>
          </a:prstGeom>
          <a:noFill/>
        </p:spPr>
        <p:txBody>
          <a:bodyPr wrap="square">
            <a:spAutoFit/>
          </a:bodyPr>
          <a:lstStyle/>
          <a:p>
            <a:pPr algn="l" fontAlgn="base"/>
            <a:r>
              <a:rPr lang="ja-JP" altLang="en-US" sz="1600" b="0" i="0" dirty="0">
                <a:effectLst/>
                <a:latin typeface="BIZ UDPゴシック" panose="020B0400000000000000" pitchFamily="50" charset="-128"/>
                <a:ea typeface="BIZ UDPゴシック" panose="020B0400000000000000" pitchFamily="50" charset="-128"/>
              </a:rPr>
              <a:t>海自沖縄海洋観測所から、海中に延びる潜水艦音響監視システムとみられる２本のケーブル（矢印）　出典：「日本経済新聞」</a:t>
            </a:r>
            <a:r>
              <a:rPr lang="en-US" altLang="ja-JP" sz="1600" b="0" i="0" dirty="0">
                <a:effectLst/>
                <a:latin typeface="BIZ UDPゴシック" panose="020B0400000000000000" pitchFamily="50" charset="-128"/>
                <a:ea typeface="BIZ UDPゴシック" panose="020B0400000000000000" pitchFamily="50" charset="-128"/>
              </a:rPr>
              <a:t>2015</a:t>
            </a:r>
            <a:r>
              <a:rPr lang="ja-JP" altLang="en-US" sz="1600" b="0" i="0" dirty="0">
                <a:effectLst/>
                <a:latin typeface="BIZ UDPゴシック" panose="020B0400000000000000" pitchFamily="50" charset="-128"/>
                <a:ea typeface="BIZ UDPゴシック" panose="020B0400000000000000" pitchFamily="50" charset="-128"/>
              </a:rPr>
              <a:t>年</a:t>
            </a:r>
            <a:r>
              <a:rPr lang="en-US" altLang="ja-JP" sz="1600" b="0" i="0" dirty="0">
                <a:effectLst/>
                <a:latin typeface="BIZ UDPゴシック" panose="020B0400000000000000" pitchFamily="50" charset="-128"/>
                <a:ea typeface="BIZ UDPゴシック" panose="020B0400000000000000" pitchFamily="50" charset="-128"/>
              </a:rPr>
              <a:t>9</a:t>
            </a:r>
            <a:r>
              <a:rPr lang="ja-JP" altLang="en-US" sz="1600" b="0" i="0" dirty="0">
                <a:effectLst/>
                <a:latin typeface="BIZ UDPゴシック" panose="020B0400000000000000" pitchFamily="50" charset="-128"/>
                <a:ea typeface="BIZ UDPゴシック" panose="020B0400000000000000" pitchFamily="50" charset="-128"/>
              </a:rPr>
              <a:t>月</a:t>
            </a:r>
            <a:r>
              <a:rPr lang="en-US" altLang="ja-JP" sz="1600" b="0" i="0" dirty="0">
                <a:effectLst/>
                <a:latin typeface="BIZ UDPゴシック" panose="020B0400000000000000" pitchFamily="50" charset="-128"/>
                <a:ea typeface="BIZ UDPゴシック" panose="020B0400000000000000" pitchFamily="50" charset="-128"/>
              </a:rPr>
              <a:t>9</a:t>
            </a:r>
            <a:r>
              <a:rPr lang="ja-JP" altLang="en-US" sz="1600" b="0" i="0" dirty="0">
                <a:effectLst/>
                <a:latin typeface="BIZ UDPゴシック" panose="020B0400000000000000" pitchFamily="50" charset="-128"/>
                <a:ea typeface="BIZ UDPゴシック" panose="020B0400000000000000" pitchFamily="50" charset="-128"/>
              </a:rPr>
              <a:t>日</a:t>
            </a:r>
          </a:p>
        </p:txBody>
      </p:sp>
      <p:sp>
        <p:nvSpPr>
          <p:cNvPr id="7" name="テキスト ボックス 6">
            <a:extLst>
              <a:ext uri="{FF2B5EF4-FFF2-40B4-BE49-F238E27FC236}">
                <a16:creationId xmlns:a16="http://schemas.microsoft.com/office/drawing/2014/main" id="{98AD373B-99C2-A422-B97B-552A275EF45B}"/>
              </a:ext>
            </a:extLst>
          </p:cNvPr>
          <p:cNvSpPr txBox="1"/>
          <p:nvPr/>
        </p:nvSpPr>
        <p:spPr>
          <a:xfrm>
            <a:off x="6004265" y="6575360"/>
            <a:ext cx="5154966" cy="276999"/>
          </a:xfrm>
          <a:prstGeom prst="rect">
            <a:avLst/>
          </a:prstGeom>
          <a:noFill/>
        </p:spPr>
        <p:txBody>
          <a:bodyPr wrap="square">
            <a:spAutoFit/>
          </a:bodyPr>
          <a:lstStyle/>
          <a:p>
            <a:r>
              <a:rPr lang="en-US" altLang="ja-JP" sz="1200" dirty="0">
                <a:latin typeface="BIZ UDPゴシック" panose="020B0400000000000000" pitchFamily="50" charset="-128"/>
                <a:ea typeface="BIZ UDPゴシック" panose="020B0400000000000000" pitchFamily="50" charset="-128"/>
              </a:rPr>
              <a:t>https://miyata0326.blog.fc2.com/blog-entry-28.html</a:t>
            </a:r>
            <a:endParaRPr lang="ja-JP" altLang="en-US" sz="1200" dirty="0">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054AC934-62EE-F6FA-61EC-62DFF2B096C4}"/>
              </a:ext>
            </a:extLst>
          </p:cNvPr>
          <p:cNvPicPr>
            <a:picLocks noChangeAspect="1"/>
          </p:cNvPicPr>
          <p:nvPr/>
        </p:nvPicPr>
        <p:blipFill>
          <a:blip r:embed="rId5"/>
          <a:stretch>
            <a:fillRect/>
          </a:stretch>
        </p:blipFill>
        <p:spPr>
          <a:xfrm>
            <a:off x="11472263" y="6230223"/>
            <a:ext cx="622084" cy="622084"/>
          </a:xfrm>
          <a:prstGeom prst="rect">
            <a:avLst/>
          </a:prstGeom>
        </p:spPr>
      </p:pic>
    </p:spTree>
    <p:extLst>
      <p:ext uri="{BB962C8B-B14F-4D97-AF65-F5344CB8AC3E}">
        <p14:creationId xmlns:p14="http://schemas.microsoft.com/office/powerpoint/2010/main" val="13243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noFill/>
        </p:spPr>
        <p:txBody>
          <a:bodyPr wrap="square" rtlCol="0">
            <a:spAutoFit/>
          </a:bodyPr>
          <a:lstStyle/>
          <a:p>
            <a:pPr algn="ctr"/>
            <a:r>
              <a:rPr kumimoji="1" lang="en-US" altLang="ja-JP"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UAP</a:t>
            </a: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前史</a:t>
            </a:r>
          </a:p>
        </p:txBody>
      </p:sp>
      <p:sp>
        <p:nvSpPr>
          <p:cNvPr id="4" name="テキスト ボックス 3">
            <a:extLst>
              <a:ext uri="{FF2B5EF4-FFF2-40B4-BE49-F238E27FC236}">
                <a16:creationId xmlns:a16="http://schemas.microsoft.com/office/drawing/2014/main" id="{629CE7A1-889E-5F0D-4741-9A0BF737DAB5}"/>
              </a:ext>
            </a:extLst>
          </p:cNvPr>
          <p:cNvSpPr txBox="1"/>
          <p:nvPr/>
        </p:nvSpPr>
        <p:spPr>
          <a:xfrm rot="937331">
            <a:off x="8296712" y="4029164"/>
            <a:ext cx="1736521" cy="369332"/>
          </a:xfrm>
          <a:prstGeom prst="rect">
            <a:avLst/>
          </a:prstGeom>
          <a:noFill/>
        </p:spPr>
        <p:txBody>
          <a:bodyPr wrap="square" rtlCol="0">
            <a:spAutoFit/>
          </a:bodyPr>
          <a:lstStyle/>
          <a:p>
            <a:r>
              <a:rPr kumimoji="1" lang="ja-JP" altLang="en-US" dirty="0">
                <a:solidFill>
                  <a:schemeClr val="bg1"/>
                </a:solidFill>
                <a:latin typeface="BIZ UDPゴシック" panose="020B0400000000000000" pitchFamily="50" charset="-128"/>
                <a:ea typeface="BIZ UDPゴシック" panose="020B0400000000000000" pitchFamily="50" charset="-128"/>
              </a:rPr>
              <a:t>昔からいる</a:t>
            </a:r>
            <a:r>
              <a:rPr kumimoji="1" lang="en-US" altLang="ja-JP" dirty="0">
                <a:solidFill>
                  <a:schemeClr val="bg1"/>
                </a:solidFill>
                <a:latin typeface="BIZ UDPゴシック" panose="020B0400000000000000" pitchFamily="50" charset="-128"/>
                <a:ea typeface="BIZ UDPゴシック" panose="020B0400000000000000" pitchFamily="50" charset="-128"/>
              </a:rPr>
              <a:t>…</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0156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エゼキエル書＠幻視したメルカバ</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6386" name="Picture 2">
            <a:extLst>
              <a:ext uri="{FF2B5EF4-FFF2-40B4-BE49-F238E27FC236}">
                <a16:creationId xmlns:a16="http://schemas.microsoft.com/office/drawing/2014/main" id="{2B861C4B-8CBA-1B97-2532-A981F3B5B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8" y="635087"/>
            <a:ext cx="6954339" cy="379849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oncerning Ezekiel's Wheel — Gottesdienst">
            <a:extLst>
              <a:ext uri="{FF2B5EF4-FFF2-40B4-BE49-F238E27FC236}">
                <a16:creationId xmlns:a16="http://schemas.microsoft.com/office/drawing/2014/main" id="{50A3D4B5-637F-A71B-ED40-85E66FE8E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54" y="635087"/>
            <a:ext cx="2988733" cy="373267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円盤製造法―エゼキエルのを復元する (1977年) (角川文庫) | ヨーゼフ・F.ブルームリヒ, 松谷 健二 |本 | 通販 | Amazon">
            <a:extLst>
              <a:ext uri="{FF2B5EF4-FFF2-40B4-BE49-F238E27FC236}">
                <a16:creationId xmlns:a16="http://schemas.microsoft.com/office/drawing/2014/main" id="{EC9B4A6D-FD1F-67B2-9C03-728352936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859" y="635087"/>
            <a:ext cx="2767473" cy="379849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1B5FFF3-22C9-314F-A0E3-2B22ADC18AC7}"/>
              </a:ext>
            </a:extLst>
          </p:cNvPr>
          <p:cNvSpPr txBox="1"/>
          <p:nvPr/>
        </p:nvSpPr>
        <p:spPr>
          <a:xfrm>
            <a:off x="9567334" y="423514"/>
            <a:ext cx="2226733" cy="261610"/>
          </a:xfrm>
          <a:prstGeom prst="rect">
            <a:avLst/>
          </a:prstGeom>
          <a:noFill/>
        </p:spPr>
        <p:txBody>
          <a:bodyPr wrap="square" rtlCol="0">
            <a:spAutoFit/>
          </a:bodyPr>
          <a:lstStyle/>
          <a:p>
            <a:pPr algn="ctr"/>
            <a:r>
              <a:rPr lang="ja-JP" altLang="en-US" sz="1050" dirty="0">
                <a:latin typeface="BIZ UDPゴシック" panose="020B0400000000000000" pitchFamily="50" charset="-128"/>
                <a:ea typeface="BIZ UDPゴシック" panose="020B0400000000000000" pitchFamily="50" charset="-128"/>
              </a:rPr>
              <a:t>メルカバ想像図</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946A3A8-3AB9-3675-31D9-7F991596F256}"/>
              </a:ext>
            </a:extLst>
          </p:cNvPr>
          <p:cNvSpPr txBox="1"/>
          <p:nvPr/>
        </p:nvSpPr>
        <p:spPr>
          <a:xfrm>
            <a:off x="0" y="4520158"/>
            <a:ext cx="12192000" cy="2192908"/>
          </a:xfrm>
          <a:prstGeom prst="rect">
            <a:avLst/>
          </a:prstGeom>
          <a:solidFill>
            <a:schemeClr val="accent2">
              <a:lumMod val="75000"/>
            </a:schemeClr>
          </a:solidFill>
        </p:spPr>
        <p:txBody>
          <a:bodyPr wrap="square">
            <a:spAutoFit/>
          </a:bodyPr>
          <a:lstStyle/>
          <a:p>
            <a:r>
              <a:rPr lang="ja-JP" altLang="en-US" sz="1050" dirty="0">
                <a:solidFill>
                  <a:schemeClr val="bg1"/>
                </a:solidFill>
              </a:rPr>
              <a:t>「エゼキエル書」第１章第４節から</a:t>
            </a:r>
            <a:r>
              <a:rPr lang="en-US" altLang="ja-JP" sz="1050" dirty="0">
                <a:solidFill>
                  <a:schemeClr val="bg1"/>
                </a:solidFill>
              </a:rPr>
              <a:t>28</a:t>
            </a:r>
            <a:r>
              <a:rPr lang="ja-JP" altLang="en-US" sz="1050" dirty="0">
                <a:solidFill>
                  <a:schemeClr val="bg1"/>
                </a:solidFill>
              </a:rPr>
              <a:t>節：</a:t>
            </a: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北のほうから激しい風が大きな雲を巻き起こして火を発し、周囲に光を放ちながら吹いてきた。その火の中には金のように輝くものがあり、さらにその中にいたのが４つの生き物であった。その姿は人間のようであったが、それぞれが顔を４つ、それに４枚の翼を持っていた。</a:t>
            </a:r>
            <a:endParaRPr lang="en-US" altLang="ja-JP" sz="1400" dirty="0">
              <a:solidFill>
                <a:schemeClr val="bg1"/>
              </a:solidFill>
              <a:latin typeface="HGP創英ﾌﾟﾚｾﾞﾝｽEB" panose="02020800000000000000" pitchFamily="18" charset="-128"/>
              <a:ea typeface="HGP創英ﾌﾟﾚｾﾞﾝｽEB" panose="02020800000000000000" pitchFamily="18" charset="-128"/>
            </a:endParaRP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４つの顔のうち正面にあるものは人間の顔で、右にライオン、左に牛、後ろにあるのはワシの顔であった。</a:t>
            </a: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翼の下には四方向に人間の手があり、その脚はまっすぐで、足の裏は子牛の足の裏に似ているが青銅のように輝いていた。翼のうち２枚は広がって、先端が互いに触れあっており、残る２枚は体を覆っていた。彼らは移動するとき、向きを変えることなく、４つの顔のついている方向、つまり前後左右に進んだ。</a:t>
            </a: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生き物のかたわらには４つの車輪があり、緑柱石のように輝いていた。その構造は車輪の中に車輪があるように見え、向きを変えることなく４方向のいずれにも移動することができた。</a:t>
            </a:r>
            <a:endParaRPr lang="en-US" altLang="ja-JP" sz="1400" dirty="0">
              <a:solidFill>
                <a:schemeClr val="bg1"/>
              </a:solidFill>
              <a:latin typeface="HGP創英ﾌﾟﾚｾﾞﾝｽEB" panose="02020800000000000000" pitchFamily="18" charset="-128"/>
              <a:ea typeface="HGP創英ﾌﾟﾚｾﾞﾝｽEB" panose="02020800000000000000" pitchFamily="18" charset="-128"/>
            </a:endParaRP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生き物が移動するときには車輪も進み、生きものが地上から引き揚げられるときには車輪も引き揚げられた。</a:t>
            </a:r>
            <a:endParaRPr lang="en-US" altLang="ja-JP" sz="1400" dirty="0">
              <a:solidFill>
                <a:schemeClr val="bg1"/>
              </a:solidFill>
              <a:latin typeface="HGP創英ﾌﾟﾚｾﾞﾝｽEB" panose="02020800000000000000" pitchFamily="18" charset="-128"/>
              <a:ea typeface="HGP創英ﾌﾟﾚｾﾞﾝｽEB" panose="02020800000000000000" pitchFamily="18" charset="-128"/>
            </a:endParaRPr>
          </a:p>
          <a:p>
            <a:r>
              <a:rPr lang="ja-JP" altLang="en-US" sz="1400" dirty="0">
                <a:solidFill>
                  <a:schemeClr val="bg1"/>
                </a:solidFill>
                <a:latin typeface="HGP創英ﾌﾟﾚｾﾞﾝｽEB" panose="02020800000000000000" pitchFamily="18" charset="-128"/>
                <a:ea typeface="HGP創英ﾌﾟﾚｾﾞﾝｽEB" panose="02020800000000000000" pitchFamily="18" charset="-128"/>
              </a:rPr>
              <a:t>４つの車輪の外枠には、周囲一面に目がついていた。さらに、生き物の頭上にはサファイアのように見える玉座の形をしたものがあり、玉座の上に人間のような姿があった。</a:t>
            </a:r>
          </a:p>
        </p:txBody>
      </p:sp>
    </p:spTree>
    <p:extLst>
      <p:ext uri="{BB962C8B-B14F-4D97-AF65-F5344CB8AC3E}">
        <p14:creationId xmlns:p14="http://schemas.microsoft.com/office/powerpoint/2010/main" val="355678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ローマ建国史（上） （岩波文庫）">
            <a:extLst>
              <a:ext uri="{FF2B5EF4-FFF2-40B4-BE49-F238E27FC236}">
                <a16:creationId xmlns:a16="http://schemas.microsoft.com/office/drawing/2014/main" id="{D84B9495-771D-CB66-0BE5-A408CC1F9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1473" y="507702"/>
            <a:ext cx="2243667" cy="3193486"/>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ローマ時代の目撃記録？</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93761769-71A6-BB0F-D15B-504D80C64B85}"/>
              </a:ext>
            </a:extLst>
          </p:cNvPr>
          <p:cNvSpPr txBox="1"/>
          <p:nvPr/>
        </p:nvSpPr>
        <p:spPr>
          <a:xfrm>
            <a:off x="2517244" y="601358"/>
            <a:ext cx="7661471" cy="1938992"/>
          </a:xfrm>
          <a:prstGeom prst="rect">
            <a:avLst/>
          </a:prstGeom>
          <a:noFill/>
        </p:spPr>
        <p:txBody>
          <a:bodyPr wrap="square">
            <a:spAutoFit/>
          </a:bodyPr>
          <a:lstStyle/>
          <a:p>
            <a:r>
              <a:rPr lang="ja-JP" altLang="en-US" sz="2000" dirty="0">
                <a:latin typeface="UD デジタル 教科書体 NK-B" panose="02020700000000000000" pitchFamily="18" charset="-128"/>
                <a:ea typeface="UD デジタル 教科書体 NK-B" panose="02020700000000000000" pitchFamily="18" charset="-128"/>
              </a:rPr>
              <a:t>ローマの歴史家リウィウスは、紀元前</a:t>
            </a:r>
            <a:r>
              <a:rPr lang="en-US" altLang="ja-JP" sz="2000" dirty="0">
                <a:latin typeface="UD デジタル 教科書体 NK-B" panose="02020700000000000000" pitchFamily="18" charset="-128"/>
                <a:ea typeface="UD デジタル 教科書体 NK-B" panose="02020700000000000000" pitchFamily="18" charset="-128"/>
              </a:rPr>
              <a:t>218</a:t>
            </a:r>
            <a:r>
              <a:rPr lang="ja-JP" altLang="en-US" sz="2000" dirty="0">
                <a:latin typeface="UD デジタル 教科書体 NK-B" panose="02020700000000000000" pitchFamily="18" charset="-128"/>
                <a:ea typeface="UD デジタル 教科書体 NK-B" panose="02020700000000000000" pitchFamily="18" charset="-128"/>
              </a:rPr>
              <a:t>年の冬の前触れについて「</a:t>
            </a:r>
            <a:r>
              <a:rPr lang="ja-JP" altLang="en-US" sz="2000" b="1" dirty="0">
                <a:solidFill>
                  <a:srgbClr val="C00000"/>
                </a:solidFill>
                <a:latin typeface="UD デジタル 教科書体 NK-B" panose="02020700000000000000" pitchFamily="18" charset="-128"/>
                <a:ea typeface="UD デジタル 教科書体 NK-B" panose="02020700000000000000" pitchFamily="18" charset="-128"/>
              </a:rPr>
              <a:t>空に光り輝く船の光景</a:t>
            </a:r>
            <a:r>
              <a:rPr lang="ja-JP" altLang="en-US" sz="2000" dirty="0">
                <a:latin typeface="UD デジタル 教科書体 NK-B" panose="02020700000000000000" pitchFamily="18" charset="-128"/>
                <a:ea typeface="UD デジタル 教科書体 NK-B" panose="02020700000000000000" pitchFamily="18" charset="-128"/>
              </a:rPr>
              <a:t>」と述べている。このとき、第二次ポエニ戦争が始まり、ハンニバルはローマ軍に連勝していた。</a:t>
            </a:r>
          </a:p>
          <a:p>
            <a:r>
              <a:rPr lang="ja-JP" altLang="en-US" sz="2000" dirty="0">
                <a:latin typeface="UD デジタル 教科書体 NK-B" panose="02020700000000000000" pitchFamily="18" charset="-128"/>
                <a:ea typeface="UD デジタル 教科書体 NK-B" panose="02020700000000000000" pitchFamily="18" charset="-128"/>
              </a:rPr>
              <a:t>翌紀元前</a:t>
            </a:r>
            <a:r>
              <a:rPr lang="en-US" altLang="ja-JP" sz="2000" dirty="0">
                <a:latin typeface="UD デジタル 教科書体 NK-B" panose="02020700000000000000" pitchFamily="18" charset="-128"/>
                <a:ea typeface="UD デジタル 教科書体 NK-B" panose="02020700000000000000" pitchFamily="18" charset="-128"/>
              </a:rPr>
              <a:t>217</a:t>
            </a:r>
            <a:r>
              <a:rPr lang="ja-JP" altLang="en-US" sz="2000" dirty="0">
                <a:latin typeface="UD デジタル 教科書体 NK-B" panose="02020700000000000000" pitchFamily="18" charset="-128"/>
                <a:ea typeface="UD デジタル 教科書体 NK-B" panose="02020700000000000000" pitchFamily="18" charset="-128"/>
              </a:rPr>
              <a:t>年の春、ハンニバルがイタリア半島を移動しローマを脅かしていた。リウィウスは、イタリア中央部上空に「</a:t>
            </a: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丸い盾が見えた</a:t>
            </a:r>
            <a:r>
              <a:rPr lang="ja-JP" altLang="en-US" sz="2000" dirty="0">
                <a:latin typeface="UD デジタル 教科書体 NK-B" panose="02020700000000000000" pitchFamily="18" charset="-128"/>
                <a:ea typeface="UD デジタル 教科書体 NK-B" panose="02020700000000000000" pitchFamily="18" charset="-128"/>
              </a:rPr>
              <a:t>」と述べている。</a:t>
            </a:r>
          </a:p>
        </p:txBody>
      </p:sp>
      <p:pic>
        <p:nvPicPr>
          <p:cNvPr id="19458" name="Picture 2" descr="undefined">
            <a:extLst>
              <a:ext uri="{FF2B5EF4-FFF2-40B4-BE49-F238E27FC236}">
                <a16:creationId xmlns:a16="http://schemas.microsoft.com/office/drawing/2014/main" id="{0D854599-6A68-66B8-4BF4-0FE3EBB64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03" y="524117"/>
            <a:ext cx="2335742" cy="282624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3251262-BB64-8947-8FEF-F443F8EF66C2}"/>
              </a:ext>
            </a:extLst>
          </p:cNvPr>
          <p:cNvSpPr txBox="1"/>
          <p:nvPr/>
        </p:nvSpPr>
        <p:spPr>
          <a:xfrm>
            <a:off x="2246496" y="4536530"/>
            <a:ext cx="7841917" cy="2246769"/>
          </a:xfrm>
          <a:prstGeom prst="rect">
            <a:avLst/>
          </a:prstGeom>
          <a:noFill/>
        </p:spPr>
        <p:txBody>
          <a:bodyPr wrap="square">
            <a:spAutoFit/>
          </a:bodyPr>
          <a:lstStyle/>
          <a:p>
            <a:r>
              <a:rPr lang="ja-JP" altLang="en-US" sz="2000" dirty="0">
                <a:latin typeface="UD デジタル 教科書体 NK-B" panose="02020700000000000000" pitchFamily="18" charset="-128"/>
                <a:ea typeface="UD デジタル 教科書体 NK-B" panose="02020700000000000000" pitchFamily="18" charset="-128"/>
              </a:rPr>
              <a:t>プルタルコスが書いた、ローマ将軍ルクルスの生涯の中に目撃が記録されている。</a:t>
            </a:r>
          </a:p>
          <a:p>
            <a:r>
              <a:rPr lang="ja-JP" altLang="en-US" sz="2000" dirty="0">
                <a:latin typeface="UD デジタル 教科書体 NK-B" panose="02020700000000000000" pitchFamily="18" charset="-128"/>
                <a:ea typeface="UD デジタル 教科書体 NK-B" panose="02020700000000000000" pitchFamily="18" charset="-128"/>
              </a:rPr>
              <a:t>ルクルス軍がポントス王ミトリダテス</a:t>
            </a:r>
            <a:r>
              <a:rPr lang="en-US" altLang="ja-JP" sz="2000" dirty="0">
                <a:latin typeface="UD デジタル 教科書体 NK-B" panose="02020700000000000000" pitchFamily="18" charset="-128"/>
                <a:ea typeface="UD デジタル 教科書体 NK-B" panose="02020700000000000000" pitchFamily="18" charset="-128"/>
              </a:rPr>
              <a:t>6</a:t>
            </a:r>
            <a:r>
              <a:rPr lang="ja-JP" altLang="en-US" sz="2000" dirty="0">
                <a:latin typeface="UD デジタル 教科書体 NK-B" panose="02020700000000000000" pitchFamily="18" charset="-128"/>
                <a:ea typeface="UD デジタル 教科書体 NK-B" panose="02020700000000000000" pitchFamily="18" charset="-128"/>
              </a:rPr>
              <a:t>世と戦おうとしていたとき、両軍の間の空に奇妙な物体が現れたという。突然、空が裂け、</a:t>
            </a: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巨大な炎のような物体</a:t>
            </a:r>
            <a:r>
              <a:rPr lang="ja-JP" altLang="en-US" sz="2000" dirty="0">
                <a:latin typeface="UD デジタル 教科書体 NK-B" panose="02020700000000000000" pitchFamily="18" charset="-128"/>
                <a:ea typeface="UD デジタル 教科書体 NK-B" panose="02020700000000000000" pitchFamily="18" charset="-128"/>
              </a:rPr>
              <a:t>が両軍の間に落ちてくるのが見えた。その形は、</a:t>
            </a: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ワインの大甕（ピトス）</a:t>
            </a:r>
            <a:r>
              <a:rPr lang="ja-JP" altLang="en-US" sz="2000" dirty="0">
                <a:latin typeface="UD デジタル 教科書体 NK-B" panose="02020700000000000000" pitchFamily="18" charset="-128"/>
                <a:ea typeface="UD デジタル 教科書体 NK-B" panose="02020700000000000000" pitchFamily="18" charset="-128"/>
              </a:rPr>
              <a:t>に似ていて、色は溶けた銀のよう。両軍とも、その光景に驚き、離散した。</a:t>
            </a:r>
          </a:p>
        </p:txBody>
      </p:sp>
      <p:pic>
        <p:nvPicPr>
          <p:cNvPr id="3" name="Picture 3">
            <a:extLst>
              <a:ext uri="{FF2B5EF4-FFF2-40B4-BE49-F238E27FC236}">
                <a16:creationId xmlns:a16="http://schemas.microsoft.com/office/drawing/2014/main" id="{C61780E3-0BA8-B69A-3B22-2B6489176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8716" y="3629034"/>
            <a:ext cx="1949182" cy="29326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3ECCD43-3FCA-CCB5-34C4-3035D73493B1}"/>
              </a:ext>
            </a:extLst>
          </p:cNvPr>
          <p:cNvSpPr txBox="1"/>
          <p:nvPr/>
        </p:nvSpPr>
        <p:spPr>
          <a:xfrm>
            <a:off x="316440" y="3322970"/>
            <a:ext cx="206586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歴史家リウィウス</a:t>
            </a:r>
          </a:p>
        </p:txBody>
      </p:sp>
      <p:pic>
        <p:nvPicPr>
          <p:cNvPr id="31750" name="Picture 6" descr="ルキウス・リキニウス・ルクッルス - Wikipedia">
            <a:extLst>
              <a:ext uri="{FF2B5EF4-FFF2-40B4-BE49-F238E27FC236}">
                <a16:creationId xmlns:a16="http://schemas.microsoft.com/office/drawing/2014/main" id="{ED8F4219-0D7B-F018-C32B-3141AD30D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40" y="3701188"/>
            <a:ext cx="1930057" cy="286130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A345B39-306B-3C1B-AD0C-35A303A4A5EA}"/>
              </a:ext>
            </a:extLst>
          </p:cNvPr>
          <p:cNvSpPr txBox="1"/>
          <p:nvPr/>
        </p:nvSpPr>
        <p:spPr>
          <a:xfrm>
            <a:off x="270932" y="6388448"/>
            <a:ext cx="206586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ルクルス</a:t>
            </a:r>
          </a:p>
        </p:txBody>
      </p:sp>
      <p:sp>
        <p:nvSpPr>
          <p:cNvPr id="7" name="テキスト ボックス 6">
            <a:extLst>
              <a:ext uri="{FF2B5EF4-FFF2-40B4-BE49-F238E27FC236}">
                <a16:creationId xmlns:a16="http://schemas.microsoft.com/office/drawing/2014/main" id="{A27638DE-B1A6-478A-B832-CE7C0AA1B240}"/>
              </a:ext>
            </a:extLst>
          </p:cNvPr>
          <p:cNvSpPr txBox="1"/>
          <p:nvPr/>
        </p:nvSpPr>
        <p:spPr>
          <a:xfrm>
            <a:off x="10678773" y="6513753"/>
            <a:ext cx="118302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ピトス</a:t>
            </a:r>
          </a:p>
        </p:txBody>
      </p:sp>
      <p:pic>
        <p:nvPicPr>
          <p:cNvPr id="31752" name="Picture 8" descr="ポントス王国 ミトリダテス6世 テトラドラクマ BC120-63年 極美品 | アンティークコインギャラリア">
            <a:extLst>
              <a:ext uri="{FF2B5EF4-FFF2-40B4-BE49-F238E27FC236}">
                <a16:creationId xmlns:a16="http://schemas.microsoft.com/office/drawing/2014/main" id="{82414E6B-2687-CFC5-86FB-E8E4C61B1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808" y="2540350"/>
            <a:ext cx="3236112" cy="166991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3119083-76A3-1127-2718-309310320C37}"/>
              </a:ext>
            </a:extLst>
          </p:cNvPr>
          <p:cNvSpPr txBox="1"/>
          <p:nvPr/>
        </p:nvSpPr>
        <p:spPr>
          <a:xfrm>
            <a:off x="2870195" y="4167113"/>
            <a:ext cx="2664440"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ポントス王ミトリダテス</a:t>
            </a:r>
            <a:r>
              <a:rPr lang="en-US" altLang="ja-JP" sz="1400" dirty="0">
                <a:latin typeface="BIZ UDPゴシック" panose="020B0400000000000000" pitchFamily="50" charset="-128"/>
                <a:ea typeface="BIZ UDPゴシック" panose="020B0400000000000000" pitchFamily="50" charset="-128"/>
              </a:rPr>
              <a:t>6</a:t>
            </a:r>
            <a:r>
              <a:rPr lang="ja-JP" altLang="en-US" sz="1400" dirty="0">
                <a:latin typeface="BIZ UDPゴシック" panose="020B0400000000000000" pitchFamily="50" charset="-128"/>
                <a:ea typeface="BIZ UDPゴシック" panose="020B0400000000000000" pitchFamily="50" charset="-128"/>
              </a:rPr>
              <a:t>世</a:t>
            </a:r>
          </a:p>
        </p:txBody>
      </p:sp>
      <p:pic>
        <p:nvPicPr>
          <p:cNvPr id="31754" name="Picture 10" descr="Battles of Chaeronea (86 BC) and Orchomenus (85 BC) Mithridatic Wars  DOCUMENTARY - YouTube">
            <a:extLst>
              <a:ext uri="{FF2B5EF4-FFF2-40B4-BE49-F238E27FC236}">
                <a16:creationId xmlns:a16="http://schemas.microsoft.com/office/drawing/2014/main" id="{2248F71F-88DE-A855-8F59-D8E5519668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0223" y="2356148"/>
            <a:ext cx="3626874" cy="204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44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コンスタンティヌス、十字架を幻視し戦いに勝利＠キリスト教</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42" name="Picture 2" descr="十字架を見上げるコンスタンティヌス（ローマのカピトリーノ美術館）">
            <a:extLst>
              <a:ext uri="{FF2B5EF4-FFF2-40B4-BE49-F238E27FC236}">
                <a16:creationId xmlns:a16="http://schemas.microsoft.com/office/drawing/2014/main" id="{ABC88891-E1C7-19E1-9A3F-DFA319EE9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3629944"/>
            <a:ext cx="3505200" cy="312964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8E27B19E-872A-FA2F-BCFC-FFCDACC98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29944"/>
            <a:ext cx="5572126" cy="3134321"/>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8FFEF69C-BDBD-A27A-756F-2D64E17075A1}"/>
              </a:ext>
            </a:extLst>
          </p:cNvPr>
          <p:cNvSpPr/>
          <p:nvPr/>
        </p:nvSpPr>
        <p:spPr>
          <a:xfrm>
            <a:off x="1809750" y="3629944"/>
            <a:ext cx="1333500" cy="800100"/>
          </a:xfrm>
          <a:prstGeom prst="ellipse">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61B1CB4E-6A78-CFB6-F417-7AAAE7649E87}"/>
              </a:ext>
            </a:extLst>
          </p:cNvPr>
          <p:cNvCxnSpPr>
            <a:cxnSpLocks/>
            <a:stCxn id="4" idx="7"/>
          </p:cNvCxnSpPr>
          <p:nvPr/>
        </p:nvCxnSpPr>
        <p:spPr>
          <a:xfrm flipV="1">
            <a:off x="2947963" y="3629944"/>
            <a:ext cx="3148037" cy="117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2F3F7AD-B431-4B10-75B8-7AD65F6AD361}"/>
              </a:ext>
            </a:extLst>
          </p:cNvPr>
          <p:cNvCxnSpPr>
            <a:stCxn id="4" idx="4"/>
          </p:cNvCxnSpPr>
          <p:nvPr/>
        </p:nvCxnSpPr>
        <p:spPr>
          <a:xfrm>
            <a:off x="2476500" y="4430044"/>
            <a:ext cx="3619500" cy="23295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48" name="Picture 8" descr="コンスタンティヌス1世 - Wikipedia">
            <a:extLst>
              <a:ext uri="{FF2B5EF4-FFF2-40B4-BE49-F238E27FC236}">
                <a16:creationId xmlns:a16="http://schemas.microsoft.com/office/drawing/2014/main" id="{57EB37F8-682B-6C6D-4F9D-A53EE6094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2" y="549885"/>
            <a:ext cx="1855311" cy="2657475"/>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043C3BF2-DD95-E8C4-7E37-D07F5FF78FB2}"/>
              </a:ext>
            </a:extLst>
          </p:cNvPr>
          <p:cNvSpPr txBox="1"/>
          <p:nvPr/>
        </p:nvSpPr>
        <p:spPr>
          <a:xfrm>
            <a:off x="-72660" y="3152865"/>
            <a:ext cx="2054942"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コンスタンティヌス</a:t>
            </a:r>
          </a:p>
        </p:txBody>
      </p:sp>
      <p:pic>
        <p:nvPicPr>
          <p:cNvPr id="10250" name="Picture 10">
            <a:extLst>
              <a:ext uri="{FF2B5EF4-FFF2-40B4-BE49-F238E27FC236}">
                <a16:creationId xmlns:a16="http://schemas.microsoft.com/office/drawing/2014/main" id="{B979F9DB-3A9A-3615-A727-22244D85A7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8011" y="505248"/>
            <a:ext cx="5572127" cy="2500492"/>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45C9505-FC35-94C9-112D-67F753DBAA00}"/>
              </a:ext>
            </a:extLst>
          </p:cNvPr>
          <p:cNvSpPr txBox="1"/>
          <p:nvPr/>
        </p:nvSpPr>
        <p:spPr>
          <a:xfrm>
            <a:off x="7647782" y="2937446"/>
            <a:ext cx="2646592" cy="369332"/>
          </a:xfrm>
          <a:prstGeom prst="rect">
            <a:avLst/>
          </a:prstGeom>
          <a:noFill/>
        </p:spPr>
        <p:txBody>
          <a:bodyPr wrap="square">
            <a:spAutoFit/>
          </a:bodyPr>
          <a:lstStyle/>
          <a:p>
            <a:pPr algn="ctr"/>
            <a:r>
              <a:rPr lang="ja-JP" altLang="en-US" b="1" i="0" dirty="0">
                <a:effectLst/>
                <a:latin typeface="BIZ UDPゴシック" panose="020B0400000000000000" pitchFamily="50" charset="-128"/>
                <a:ea typeface="BIZ UDPゴシック" panose="020B0400000000000000" pitchFamily="50" charset="-128"/>
              </a:rPr>
              <a:t>ムルウィウス橋の戦い」</a:t>
            </a:r>
            <a:endParaRPr lang="ja-JP" altLang="en-US"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336EF88B-1697-8B3F-F7CD-D3F7115F88A3}"/>
              </a:ext>
            </a:extLst>
          </p:cNvPr>
          <p:cNvSpPr txBox="1"/>
          <p:nvPr/>
        </p:nvSpPr>
        <p:spPr>
          <a:xfrm>
            <a:off x="6095999" y="3283695"/>
            <a:ext cx="5572126" cy="369332"/>
          </a:xfrm>
          <a:prstGeom prst="rect">
            <a:avLst/>
          </a:prstGeom>
          <a:noFill/>
        </p:spPr>
        <p:txBody>
          <a:bodyPr wrap="square">
            <a:spAutoFit/>
          </a:bodyPr>
          <a:lstStyle/>
          <a:p>
            <a:r>
              <a:rPr lang="en-US" altLang="ja-JP" b="0" i="0" dirty="0" err="1">
                <a:effectLst/>
                <a:latin typeface="ヒラギノ角ゴ Pro W3"/>
                <a:ea typeface="Meiryo" panose="020B0604030504040204" pitchFamily="50" charset="-128"/>
              </a:rPr>
              <a:t>Ἐν</a:t>
            </a:r>
            <a:r>
              <a:rPr lang="en-US" altLang="ja-JP" b="0" i="0" dirty="0">
                <a:effectLst/>
                <a:latin typeface="ヒラギノ角ゴ Pro W3"/>
                <a:ea typeface="Meiryo" panose="020B0604030504040204" pitchFamily="50" charset="-128"/>
              </a:rPr>
              <a:t> </a:t>
            </a:r>
            <a:r>
              <a:rPr lang="en-US" altLang="ja-JP" b="0" i="0" dirty="0" err="1">
                <a:effectLst/>
                <a:latin typeface="ヒラギノ角ゴ Pro W3"/>
                <a:ea typeface="Meiryo" panose="020B0604030504040204" pitchFamily="50" charset="-128"/>
              </a:rPr>
              <a:t>τούτῳ</a:t>
            </a:r>
            <a:r>
              <a:rPr lang="en-US" altLang="ja-JP" b="0" i="0" dirty="0">
                <a:effectLst/>
                <a:latin typeface="ヒラギノ角ゴ Pro W3"/>
                <a:ea typeface="Meiryo" panose="020B0604030504040204" pitchFamily="50" charset="-128"/>
              </a:rPr>
              <a:t> </a:t>
            </a:r>
            <a:r>
              <a:rPr lang="en-US" altLang="ja-JP" b="0" i="0" dirty="0" err="1">
                <a:effectLst/>
                <a:latin typeface="ヒラギノ角ゴ Pro W3"/>
                <a:ea typeface="Meiryo" panose="020B0604030504040204" pitchFamily="50" charset="-128"/>
              </a:rPr>
              <a:t>νίκ</a:t>
            </a:r>
            <a:r>
              <a:rPr lang="en-US" altLang="ja-JP" b="0" i="0" dirty="0">
                <a:effectLst/>
                <a:latin typeface="ヒラギノ角ゴ Pro W3"/>
                <a:ea typeface="Meiryo" panose="020B0604030504040204" pitchFamily="50" charset="-128"/>
              </a:rPr>
              <a:t>α</a:t>
            </a:r>
            <a:r>
              <a:rPr lang="ja-JP" altLang="en-US" sz="1100" b="0" i="0" dirty="0">
                <a:effectLst/>
                <a:latin typeface="ヒラギノ角ゴ Pro W3"/>
                <a:ea typeface="Meiryo" panose="020B0604030504040204" pitchFamily="50" charset="-128"/>
              </a:rPr>
              <a:t>（</a:t>
            </a:r>
            <a:r>
              <a:rPr lang="ja-JP" altLang="en-US" sz="1100" b="0" i="0" dirty="0">
                <a:effectLst/>
                <a:latin typeface="BIZ UDPゴシック" panose="020B0400000000000000" pitchFamily="50" charset="-128"/>
                <a:ea typeface="BIZ UDPゴシック" panose="020B0400000000000000" pitchFamily="50" charset="-128"/>
              </a:rPr>
              <a:t>エン・トゥートー・ニカ）　</a:t>
            </a:r>
            <a:r>
              <a:rPr lang="ja-JP" altLang="en-US" sz="1600" b="0" i="0" dirty="0">
                <a:effectLst/>
                <a:latin typeface="ヒラギノ角ゴ Pro W3"/>
                <a:ea typeface="Meiryo" panose="020B0604030504040204" pitchFamily="50" charset="-128"/>
              </a:rPr>
              <a:t>「</a:t>
            </a:r>
            <a:r>
              <a:rPr lang="ja-JP" altLang="en-US" sz="1600" b="1" i="0" dirty="0">
                <a:effectLst/>
                <a:latin typeface="ヒラギノ角ゴ Pro W3"/>
                <a:ea typeface="Meiryo" panose="020B0604030504040204" pitchFamily="50" charset="-128"/>
              </a:rPr>
              <a:t>これにて勝利せよ</a:t>
            </a:r>
            <a:r>
              <a:rPr lang="ja-JP" altLang="en-US" sz="1600" b="0" i="0" dirty="0">
                <a:effectLst/>
                <a:latin typeface="ヒラギノ角ゴ Pro W3"/>
                <a:ea typeface="Meiryo" panose="020B0604030504040204" pitchFamily="50" charset="-128"/>
              </a:rPr>
              <a:t>」</a:t>
            </a:r>
            <a:endParaRPr lang="ja-JP" altLang="en-US" sz="1600" dirty="0">
              <a:latin typeface="ヒラギノ角ゴ Pro W3"/>
            </a:endParaRPr>
          </a:p>
        </p:txBody>
      </p:sp>
      <p:sp>
        <p:nvSpPr>
          <p:cNvPr id="25" name="テキスト ボックス 24">
            <a:extLst>
              <a:ext uri="{FF2B5EF4-FFF2-40B4-BE49-F238E27FC236}">
                <a16:creationId xmlns:a16="http://schemas.microsoft.com/office/drawing/2014/main" id="{096D6B63-AE9F-5E7C-23C4-7C6B719A9A57}"/>
              </a:ext>
            </a:extLst>
          </p:cNvPr>
          <p:cNvSpPr txBox="1"/>
          <p:nvPr/>
        </p:nvSpPr>
        <p:spPr>
          <a:xfrm>
            <a:off x="1897626" y="574103"/>
            <a:ext cx="4660384" cy="2554545"/>
          </a:xfrm>
          <a:prstGeom prst="rect">
            <a:avLst/>
          </a:prstGeom>
          <a:noFill/>
        </p:spPr>
        <p:txBody>
          <a:bodyPr wrap="square">
            <a:spAutoFit/>
          </a:bodyPr>
          <a:lstStyle/>
          <a:p>
            <a:r>
              <a:rPr lang="ja-JP" altLang="en-US" sz="2000" b="1" i="0" dirty="0">
                <a:solidFill>
                  <a:srgbClr val="333333"/>
                </a:solidFill>
                <a:effectLst/>
                <a:latin typeface="BIZ UDPゴシック" panose="020B0400000000000000" pitchFamily="50" charset="-128"/>
                <a:ea typeface="BIZ UDPゴシック" panose="020B0400000000000000" pitchFamily="50" charset="-128"/>
              </a:rPr>
              <a:t>最初のキリスト教の洗礼を受けたローマ皇帝であり初代ビザンツ皇帝といわれるローマ皇帝。</a:t>
            </a:r>
            <a:endParaRPr lang="en-US" altLang="ja-JP" sz="2000" b="1"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a:t>
            </a:r>
            <a:r>
              <a:rPr lang="ja-JP" altLang="en-US" sz="2000" b="1" i="0" dirty="0">
                <a:effectLst/>
                <a:latin typeface="BIZ UDPゴシック" panose="020B0400000000000000" pitchFamily="50" charset="-128"/>
                <a:ea typeface="BIZ UDPゴシック" panose="020B0400000000000000" pitchFamily="50" charset="-128"/>
              </a:rPr>
              <a:t>３１２年のムルウィウス橋の戦いで十字架を幻視。「これにて勝利せよ」とあり勇戦し</a:t>
            </a:r>
            <a:r>
              <a:rPr lang="ja-JP" altLang="en-US" sz="2000" b="1" i="0" dirty="0">
                <a:solidFill>
                  <a:srgbClr val="000000"/>
                </a:solidFill>
                <a:effectLst/>
                <a:latin typeface="BIZ UDPゴシック" panose="020B0400000000000000" pitchFamily="50" charset="-128"/>
                <a:ea typeface="BIZ UDPゴシック" panose="020B0400000000000000" pitchFamily="50" charset="-128"/>
              </a:rPr>
              <a:t>簒奪皇帝マクセンティウスに</a:t>
            </a:r>
            <a:r>
              <a:rPr lang="ja-JP" altLang="en-US" sz="2000" b="1" i="0" dirty="0">
                <a:effectLst/>
                <a:latin typeface="BIZ UDPゴシック" panose="020B0400000000000000" pitchFamily="50" charset="-128"/>
                <a:ea typeface="BIZ UDPゴシック" panose="020B0400000000000000" pitchFamily="50" charset="-128"/>
              </a:rPr>
              <a:t>勝利。</a:t>
            </a:r>
            <a:endParaRPr lang="en-US" altLang="ja-JP" sz="2000" b="1" i="0" dirty="0">
              <a:effectLst/>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●３１３年にはミラノ勅令でキリスト教を公認。</a:t>
            </a:r>
          </a:p>
        </p:txBody>
      </p:sp>
      <p:pic>
        <p:nvPicPr>
          <p:cNvPr id="10256" name="Picture 16" descr="十字軍のイラスト">
            <a:extLst>
              <a:ext uri="{FF2B5EF4-FFF2-40B4-BE49-F238E27FC236}">
                <a16:creationId xmlns:a16="http://schemas.microsoft.com/office/drawing/2014/main" id="{6102AAF2-0429-D991-046B-54D414B41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5" y="4093365"/>
            <a:ext cx="2066923" cy="20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84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ドイツ・ニュルンベルク</a:t>
            </a:r>
            <a:r>
              <a:rPr lang="ja-JP" altLang="en-US" sz="2400" b="1" dirty="0">
                <a:latin typeface="BIZ UDPゴシック" panose="020B0400000000000000" pitchFamily="50" charset="-128"/>
                <a:ea typeface="BIZ UDPゴシック" panose="020B0400000000000000" pitchFamily="50" charset="-128"/>
              </a:rPr>
              <a:t>上空での</a:t>
            </a:r>
            <a:r>
              <a:rPr lang="en-US" altLang="ja-JP" sz="2400" b="1" dirty="0">
                <a:latin typeface="BIZ UDPゴシック" panose="020B0400000000000000" pitchFamily="50" charset="-128"/>
                <a:ea typeface="BIZ UDPゴシック" panose="020B0400000000000000" pitchFamily="50" charset="-128"/>
              </a:rPr>
              <a:t>UFO</a:t>
            </a:r>
            <a:r>
              <a:rPr lang="ja-JP" altLang="en-US" sz="2400" b="1" dirty="0">
                <a:latin typeface="BIZ UDPゴシック" panose="020B0400000000000000" pitchFamily="50" charset="-128"/>
                <a:ea typeface="BIZ UDPゴシック" panose="020B0400000000000000" pitchFamily="50" charset="-128"/>
              </a:rPr>
              <a:t>戦闘？</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2770" name="Picture 2" descr="画像ギャラリー】UFOは存在するのか？ 有名事件を画像で振り返る | クーリエ・ジャポン">
            <a:extLst>
              <a:ext uri="{FF2B5EF4-FFF2-40B4-BE49-F238E27FC236}">
                <a16:creationId xmlns:a16="http://schemas.microsoft.com/office/drawing/2014/main" id="{1831EE98-1B33-ADFA-7E3B-FB0427127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1" y="554018"/>
            <a:ext cx="5525029" cy="621455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0_e1">
            <a:extLst>
              <a:ext uri="{FF2B5EF4-FFF2-40B4-BE49-F238E27FC236}">
                <a16:creationId xmlns:a16="http://schemas.microsoft.com/office/drawing/2014/main" id="{3912C818-B665-1733-FEB3-ECB854F9E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679" y="1796338"/>
            <a:ext cx="6349950" cy="470679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1DDBB8B-6634-1BD4-833A-3D363E35412F}"/>
              </a:ext>
            </a:extLst>
          </p:cNvPr>
          <p:cNvSpPr txBox="1"/>
          <p:nvPr/>
        </p:nvSpPr>
        <p:spPr>
          <a:xfrm>
            <a:off x="5613400" y="554018"/>
            <a:ext cx="6578600" cy="1200329"/>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1958</a:t>
            </a:r>
            <a:r>
              <a:rPr lang="ja-JP" altLang="en-US" dirty="0">
                <a:latin typeface="BIZ UDPゴシック" panose="020B0400000000000000" pitchFamily="50" charset="-128"/>
                <a:ea typeface="BIZ UDPゴシック" panose="020B0400000000000000" pitchFamily="50" charset="-128"/>
              </a:rPr>
              <a:t>年、カール・ユングの著書 </a:t>
            </a:r>
            <a:r>
              <a:rPr lang="en-US" altLang="ja-JP" dirty="0">
                <a:latin typeface="BIZ UDPゴシック" panose="020B0400000000000000" pitchFamily="50" charset="-128"/>
                <a:ea typeface="BIZ UDPゴシック" panose="020B0400000000000000" pitchFamily="50" charset="-128"/>
              </a:rPr>
              <a:t>『</a:t>
            </a:r>
            <a:r>
              <a:rPr lang="en-US" altLang="ja-JP" dirty="0">
                <a:solidFill>
                  <a:srgbClr val="C00000"/>
                </a:solidFill>
                <a:latin typeface="Amasis MT Pro Black" panose="02040A04050005020304" pitchFamily="18" charset="0"/>
                <a:ea typeface="BIZ UDPゴシック" panose="020B0400000000000000" pitchFamily="50" charset="-128"/>
              </a:rPr>
              <a:t>Flying Saucers: A Modern Myth of Things Seen in the Skies</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が刊行されてから注目されているニュルンベルク上空での飛行物体の戦闘？が知られるようになった。</a:t>
            </a:r>
          </a:p>
        </p:txBody>
      </p:sp>
      <p:sp>
        <p:nvSpPr>
          <p:cNvPr id="14" name="テキスト ボックス 13">
            <a:extLst>
              <a:ext uri="{FF2B5EF4-FFF2-40B4-BE49-F238E27FC236}">
                <a16:creationId xmlns:a16="http://schemas.microsoft.com/office/drawing/2014/main" id="{231FFA46-3B51-1584-46FE-4BB85ABFA0E1}"/>
              </a:ext>
            </a:extLst>
          </p:cNvPr>
          <p:cNvSpPr txBox="1"/>
          <p:nvPr/>
        </p:nvSpPr>
        <p:spPr>
          <a:xfrm>
            <a:off x="5842050" y="6503133"/>
            <a:ext cx="6349950" cy="369332"/>
          </a:xfrm>
          <a:prstGeom prst="rect">
            <a:avLst/>
          </a:prstGeom>
          <a:noFill/>
        </p:spPr>
        <p:txBody>
          <a:bodyPr wrap="square">
            <a:spAutoFit/>
          </a:bodyPr>
          <a:lstStyle/>
          <a:p>
            <a:r>
              <a:rPr lang="en-US" altLang="ja-JP" dirty="0">
                <a:solidFill>
                  <a:srgbClr val="333333"/>
                </a:solidFill>
                <a:latin typeface="UD デジタル 教科書体 NK-B" panose="02020700000000000000" pitchFamily="18" charset="-128"/>
                <a:ea typeface="UD デジタル 教科書体 NK-B" panose="02020700000000000000" pitchFamily="18" charset="-128"/>
              </a:rPr>
              <a:t>UFO</a:t>
            </a:r>
            <a:r>
              <a:rPr lang="ja-JP" altLang="en-US" dirty="0">
                <a:solidFill>
                  <a:srgbClr val="333333"/>
                </a:solidFill>
                <a:latin typeface="UD デジタル 教科書体 NK-B" panose="02020700000000000000" pitchFamily="18" charset="-128"/>
                <a:ea typeface="UD デジタル 教科書体 NK-B" panose="02020700000000000000" pitchFamily="18" charset="-128"/>
              </a:rPr>
              <a:t>の戦闘は</a:t>
            </a:r>
            <a:r>
              <a:rPr lang="en-US" altLang="ja-JP" b="0" i="0" dirty="0">
                <a:solidFill>
                  <a:srgbClr val="333333"/>
                </a:solidFill>
                <a:effectLst/>
                <a:latin typeface="UD デジタル 教科書体 NK-B" panose="02020700000000000000" pitchFamily="18" charset="-128"/>
                <a:ea typeface="UD デジタル 教科書体 NK-B" panose="02020700000000000000" pitchFamily="18" charset="-128"/>
              </a:rPr>
              <a:t>1561</a:t>
            </a:r>
            <a:r>
              <a:rPr lang="ja-JP" altLang="en-US" b="0" i="0" dirty="0">
                <a:solidFill>
                  <a:srgbClr val="333333"/>
                </a:solidFill>
                <a:effectLst/>
                <a:latin typeface="UD デジタル 教科書体 NK-B" panose="02020700000000000000" pitchFamily="18" charset="-128"/>
                <a:ea typeface="UD デジタル 教科書体 NK-B" panose="02020700000000000000" pitchFamily="18" charset="-128"/>
              </a:rPr>
              <a:t>年</a:t>
            </a:r>
            <a:r>
              <a:rPr lang="en-US" altLang="ja-JP" b="0" i="0" dirty="0">
                <a:solidFill>
                  <a:srgbClr val="333333"/>
                </a:solidFill>
                <a:effectLst/>
                <a:latin typeface="UD デジタル 教科書体 NK-B" panose="02020700000000000000" pitchFamily="18" charset="-128"/>
                <a:ea typeface="UD デジタル 教科書体 NK-B" panose="02020700000000000000" pitchFamily="18" charset="-128"/>
              </a:rPr>
              <a:t>4</a:t>
            </a:r>
            <a:r>
              <a:rPr lang="ja-JP" altLang="en-US" b="0" i="0" dirty="0">
                <a:solidFill>
                  <a:srgbClr val="333333"/>
                </a:solidFill>
                <a:effectLst/>
                <a:latin typeface="UD デジタル 教科書体 NK-B" panose="02020700000000000000" pitchFamily="18" charset="-128"/>
                <a:ea typeface="UD デジタル 教科書体 NK-B" panose="02020700000000000000" pitchFamily="18" charset="-128"/>
              </a:rPr>
              <a:t>月</a:t>
            </a:r>
            <a:r>
              <a:rPr lang="en-US" altLang="ja-JP" b="0" i="0" dirty="0">
                <a:solidFill>
                  <a:srgbClr val="333333"/>
                </a:solidFill>
                <a:effectLst/>
                <a:latin typeface="UD デジタル 教科書体 NK-B" panose="02020700000000000000" pitchFamily="18" charset="-128"/>
                <a:ea typeface="UD デジタル 教科書体 NK-B" panose="02020700000000000000" pitchFamily="18" charset="-128"/>
              </a:rPr>
              <a:t>14</a:t>
            </a:r>
            <a:r>
              <a:rPr lang="ja-JP" altLang="en-US" b="0" i="0" dirty="0">
                <a:solidFill>
                  <a:srgbClr val="333333"/>
                </a:solidFill>
                <a:effectLst/>
                <a:latin typeface="UD デジタル 教科書体 NK-B" panose="02020700000000000000" pitchFamily="18" charset="-128"/>
                <a:ea typeface="UD デジタル 教科書体 NK-B" panose="02020700000000000000" pitchFamily="18" charset="-128"/>
              </a:rPr>
              <a:t>日との記録が版画に残っている</a:t>
            </a:r>
            <a:endParaRPr lang="ja-JP" altLang="en-US"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28274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記録に残る</a:t>
            </a:r>
            <a:r>
              <a:rPr lang="ja-JP" altLang="en-US" sz="2400" b="1" dirty="0">
                <a:latin typeface="BIZ UDPゴシック" panose="020B0400000000000000" pitchFamily="50" charset="-128"/>
                <a:ea typeface="BIZ UDPゴシック" panose="020B0400000000000000" pitchFamily="50" charset="-128"/>
              </a:rPr>
              <a:t>日本の</a:t>
            </a:r>
            <a:r>
              <a:rPr lang="en-US" altLang="ja-JP" sz="2400" b="1" dirty="0">
                <a:latin typeface="BIZ UDPゴシック" panose="020B0400000000000000" pitchFamily="50" charset="-128"/>
                <a:ea typeface="BIZ UDPゴシック" panose="020B0400000000000000" pitchFamily="50" charset="-128"/>
              </a:rPr>
              <a:t>UAP</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9AF6B903-505D-C93E-3DB8-1B078CD6C291}"/>
              </a:ext>
            </a:extLst>
          </p:cNvPr>
          <p:cNvPicPr>
            <a:picLocks noChangeAspect="1"/>
          </p:cNvPicPr>
          <p:nvPr/>
        </p:nvPicPr>
        <p:blipFill>
          <a:blip r:embed="rId2"/>
          <a:stretch>
            <a:fillRect/>
          </a:stretch>
        </p:blipFill>
        <p:spPr>
          <a:xfrm>
            <a:off x="160476" y="1375919"/>
            <a:ext cx="6392167" cy="3553321"/>
          </a:xfrm>
          <a:prstGeom prst="rect">
            <a:avLst/>
          </a:prstGeom>
        </p:spPr>
      </p:pic>
      <p:sp>
        <p:nvSpPr>
          <p:cNvPr id="9" name="テキスト ボックス 8">
            <a:extLst>
              <a:ext uri="{FF2B5EF4-FFF2-40B4-BE49-F238E27FC236}">
                <a16:creationId xmlns:a16="http://schemas.microsoft.com/office/drawing/2014/main" id="{9AF31E8C-85F8-586F-3CF0-4205B1559088}"/>
              </a:ext>
            </a:extLst>
          </p:cNvPr>
          <p:cNvSpPr txBox="1"/>
          <p:nvPr/>
        </p:nvSpPr>
        <p:spPr>
          <a:xfrm>
            <a:off x="110971" y="570792"/>
            <a:ext cx="11826658" cy="707886"/>
          </a:xfrm>
          <a:prstGeom prst="rect">
            <a:avLst/>
          </a:prstGeom>
          <a:noFill/>
        </p:spPr>
        <p:txBody>
          <a:bodyPr wrap="square">
            <a:spAutoFit/>
          </a:bodyPr>
          <a:lstStyle/>
          <a:p>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享和</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3</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1803</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年）、常陸（ひたち）国（茨城県）の海岸に円盤のような乗り物が漂着し、その中から見慣れぬ服装の美女が箱を抱えて現れた。「</a:t>
            </a: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常陸国うつろ舟奇談</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」として知られる。</a:t>
            </a:r>
            <a:endParaRPr lang="ja-JP" altLang="en-US" sz="20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1A3C25F-4100-8D5B-110C-5C53A273B5EA}"/>
              </a:ext>
            </a:extLst>
          </p:cNvPr>
          <p:cNvSpPr txBox="1"/>
          <p:nvPr/>
        </p:nvSpPr>
        <p:spPr>
          <a:xfrm>
            <a:off x="61465" y="5026481"/>
            <a:ext cx="6491178" cy="1754326"/>
          </a:xfrm>
          <a:prstGeom prst="rect">
            <a:avLst/>
          </a:prstGeom>
          <a:noFill/>
        </p:spPr>
        <p:txBody>
          <a:bodyPr wrap="square">
            <a:spAutoFit/>
          </a:bodyPr>
          <a:lstStyle/>
          <a:p>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1" i="0" dirty="0">
                <a:solidFill>
                  <a:srgbClr val="C00000"/>
                </a:solidFill>
                <a:effectLst/>
                <a:latin typeface="BIZ UDPゴシック" panose="020B0400000000000000" pitchFamily="50" charset="-128"/>
                <a:ea typeface="BIZ UDPゴシック" panose="020B0400000000000000" pitchFamily="50" charset="-128"/>
              </a:rPr>
              <a:t>漂流記集</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作者不詳</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から。流れ着いたのは常陸国の原舎ヶ浜</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はらしゃがはま</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。乗っていたのは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18</a:t>
            </a:r>
            <a:r>
              <a:rPr lang="ja-JP" altLang="en-US" b="0" i="0" dirty="0">
                <a:solidFill>
                  <a:srgbClr val="333333"/>
                </a:solidFill>
                <a:effectLst/>
                <a:latin typeface="BIZ UDPゴシック" panose="020B0400000000000000" pitchFamily="50" charset="-128"/>
                <a:ea typeface="BIZ UDPゴシック" panose="020B0400000000000000" pitchFamily="50" charset="-128"/>
              </a:rPr>
              <a:t>～</a:t>
            </a:r>
            <a:r>
              <a:rPr lang="en-US" altLang="ja-JP" b="0" i="0" dirty="0">
                <a:solidFill>
                  <a:srgbClr val="333333"/>
                </a:solidFill>
                <a:effectLst/>
                <a:latin typeface="BIZ UDPゴシック" panose="020B0400000000000000" pitchFamily="50" charset="-128"/>
                <a:ea typeface="BIZ UDPゴシック" panose="020B0400000000000000" pitchFamily="50" charset="-128"/>
              </a:rPr>
              <a:t>20</a:t>
            </a:r>
            <a:r>
              <a:rPr lang="ja-JP" altLang="en-US" b="0" i="0" dirty="0">
                <a:solidFill>
                  <a:srgbClr val="333333"/>
                </a:solidFill>
                <a:effectLst/>
                <a:latin typeface="BIZ UDPゴシック" panose="020B0400000000000000" pitchFamily="50" charset="-128"/>
                <a:ea typeface="BIZ UDPゴシック" panose="020B0400000000000000" pitchFamily="50" charset="-128"/>
              </a:rPr>
              <a:t>歳ぐらいの若く身なりのよい美女で、顔色は青白く、眉毛や髪は赤い。言葉は通じず、どこの国の人かは不明。白木の箱を大切そうに抱え、人を寄せ付けようとしない。船の中には謎の文字があったと書かれている。　（西尾市岩瀬文庫蔵）</a:t>
            </a:r>
            <a:endParaRPr lang="ja-JP" altLang="en-US" dirty="0">
              <a:latin typeface="BIZ UDPゴシック" panose="020B0400000000000000" pitchFamily="50" charset="-128"/>
              <a:ea typeface="BIZ UDPゴシック" panose="020B0400000000000000" pitchFamily="50" charset="-128"/>
            </a:endParaRPr>
          </a:p>
        </p:txBody>
      </p:sp>
      <p:pic>
        <p:nvPicPr>
          <p:cNvPr id="2050" name="Picture 2" descr="田中嘉津夫さんが英語で刊行した研究本。表紙は『兎園小説』（1825年）から">
            <a:extLst>
              <a:ext uri="{FF2B5EF4-FFF2-40B4-BE49-F238E27FC236}">
                <a16:creationId xmlns:a16="http://schemas.microsoft.com/office/drawing/2014/main" id="{043D28DE-58EC-9B9C-BD08-A621F7EB6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083" y="1375919"/>
            <a:ext cx="3488404" cy="5249009"/>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479C6B5E-358C-B58F-42BF-493FFA0752BE}"/>
              </a:ext>
            </a:extLst>
          </p:cNvPr>
          <p:cNvSpPr txBox="1"/>
          <p:nvPr/>
        </p:nvSpPr>
        <p:spPr>
          <a:xfrm>
            <a:off x="7447997" y="6552892"/>
            <a:ext cx="2148764" cy="338554"/>
          </a:xfrm>
          <a:prstGeom prst="rect">
            <a:avLst/>
          </a:prstGeom>
          <a:noFill/>
        </p:spPr>
        <p:txBody>
          <a:bodyPr wrap="square">
            <a:spAutoFit/>
          </a:bodyPr>
          <a:lstStyle/>
          <a:p>
            <a:pPr algn="ctr"/>
            <a:r>
              <a:rPr lang="ja-JP" altLang="en-US" sz="1600" i="0" dirty="0">
                <a:solidFill>
                  <a:srgbClr val="000000"/>
                </a:solidFill>
                <a:effectLst/>
                <a:latin typeface="BIZ UDPゴシック" panose="020B0400000000000000" pitchFamily="50" charset="-128"/>
                <a:ea typeface="BIZ UDPゴシック" panose="020B0400000000000000" pitchFamily="50" charset="-128"/>
              </a:rPr>
              <a:t>田中 嘉津夫 著</a:t>
            </a:r>
            <a:endParaRPr lang="ja-JP" altLang="en-US" sz="16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E1030201-0A27-025E-65AC-632102A2A5CD}"/>
              </a:ext>
            </a:extLst>
          </p:cNvPr>
          <p:cNvSpPr txBox="1"/>
          <p:nvPr/>
        </p:nvSpPr>
        <p:spPr>
          <a:xfrm>
            <a:off x="10154488" y="1375919"/>
            <a:ext cx="2037512" cy="5509200"/>
          </a:xfrm>
          <a:prstGeom prst="rect">
            <a:avLst/>
          </a:prstGeom>
          <a:noFill/>
        </p:spPr>
        <p:txBody>
          <a:bodyPr wrap="square">
            <a:spAutoFit/>
          </a:bodyPr>
          <a:lstStyle/>
          <a:p>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江戸時代には、全国各地に似たような「</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うつろ舟</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dirty="0">
                <a:solidFill>
                  <a:srgbClr val="000000"/>
                </a:solidFill>
                <a:latin typeface="BIZ UDPゴシック" panose="020B0400000000000000" pitchFamily="50" charset="-128"/>
                <a:ea typeface="BIZ UDPゴシック" panose="020B0400000000000000" pitchFamily="50" charset="-128"/>
              </a:rPr>
              <a:t>または</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うつぼ舟</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」とも呼ばれる伝承が伝えられている。</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900" dirty="0">
              <a:solidFill>
                <a:srgbClr val="000000"/>
              </a:solidFill>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「うつぼ舟」の記録（古文書）は結構残っており、</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南総里見八犬伝</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の曲亭馬琴が文人サークル「兎園（とえん）会」で集めた風変りなうわさ話を記録した</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兎園小説</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1825</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年）や長橋亦次郎（またじろう）による</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1" i="0" dirty="0">
                <a:solidFill>
                  <a:srgbClr val="C00000"/>
                </a:solidFill>
                <a:effectLst/>
                <a:latin typeface="BIZ UDPゴシック" panose="020B0400000000000000" pitchFamily="50" charset="-128"/>
                <a:ea typeface="BIZ UDPゴシック" panose="020B0400000000000000" pitchFamily="50" charset="-128"/>
              </a:rPr>
              <a:t>梅の塵</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（ちり）</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1844</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鶯宿（おうしゅく）雑記</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弘賢（ひろかた）随筆</a:t>
            </a:r>
            <a:r>
              <a:rPr lang="en-US" altLang="ja-JP" sz="1600" b="0" i="0" dirty="0">
                <a:solidFill>
                  <a:srgbClr val="C00000"/>
                </a:solidFill>
                <a:effectLst/>
                <a:latin typeface="BIZ UDPゴシック" panose="020B0400000000000000" pitchFamily="50" charset="-128"/>
                <a:ea typeface="BIZ UDPゴシック" panose="020B0400000000000000" pitchFamily="50" charset="-128"/>
              </a:rPr>
              <a:t>』</a:t>
            </a:r>
            <a:r>
              <a:rPr lang="ja-JP" altLang="en-US" sz="1600" dirty="0">
                <a:solidFill>
                  <a:srgbClr val="000000"/>
                </a:solidFill>
                <a:latin typeface="BIZ UDPゴシック" panose="020B0400000000000000" pitchFamily="50" charset="-128"/>
                <a:ea typeface="BIZ UDPゴシック" panose="020B0400000000000000" pitchFamily="50" charset="-128"/>
              </a:rPr>
              <a:t>などがある。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834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ロサンゼルスの戦い＠第二次世界大戦中</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22" name="Picture 2" descr="ロサンゼルスの戦い - Wikipedia">
            <a:extLst>
              <a:ext uri="{FF2B5EF4-FFF2-40B4-BE49-F238E27FC236}">
                <a16:creationId xmlns:a16="http://schemas.microsoft.com/office/drawing/2014/main" id="{FEB1E91B-DD5A-3609-BCB5-CF04ABB02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8" y="577322"/>
            <a:ext cx="6618330" cy="606054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29BAE6C-ACF6-3EA1-BF31-445B64427284}"/>
              </a:ext>
            </a:extLst>
          </p:cNvPr>
          <p:cNvSpPr txBox="1"/>
          <p:nvPr/>
        </p:nvSpPr>
        <p:spPr>
          <a:xfrm>
            <a:off x="6753268" y="577322"/>
            <a:ext cx="5303794" cy="923330"/>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1942</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25</a:t>
            </a:r>
            <a:r>
              <a:rPr lang="ja-JP" altLang="en-US" dirty="0">
                <a:latin typeface="BIZ UDPゴシック" panose="020B0400000000000000" pitchFamily="50" charset="-128"/>
                <a:ea typeface="BIZ UDPゴシック" panose="020B0400000000000000" pitchFamily="50" charset="-128"/>
              </a:rPr>
              <a:t>日未明に、アメリカ合衆国カリフォルニア州のロサンゼルス市で起きたアメリカ陸軍による誤射事件。</a:t>
            </a:r>
          </a:p>
        </p:txBody>
      </p:sp>
      <p:pic>
        <p:nvPicPr>
          <p:cNvPr id="30726" name="Picture 6" descr="伊号第四十七潜水艦 - Wikiwand">
            <a:extLst>
              <a:ext uri="{FF2B5EF4-FFF2-40B4-BE49-F238E27FC236}">
                <a16:creationId xmlns:a16="http://schemas.microsoft.com/office/drawing/2014/main" id="{88BAD238-E276-5542-3553-3DA477007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282" y="1604423"/>
            <a:ext cx="5227977" cy="336551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D3D0D87-2736-9510-F66F-FD997FD6081D}"/>
              </a:ext>
            </a:extLst>
          </p:cNvPr>
          <p:cNvSpPr txBox="1"/>
          <p:nvPr/>
        </p:nvSpPr>
        <p:spPr>
          <a:xfrm>
            <a:off x="6766465" y="4969933"/>
            <a:ext cx="5303794" cy="1754326"/>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1942</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３日、日本海軍の伊</a:t>
            </a:r>
            <a:r>
              <a:rPr lang="en-US" altLang="ja-JP" dirty="0">
                <a:latin typeface="BIZ UDPゴシック" panose="020B0400000000000000" pitchFamily="50" charset="-128"/>
                <a:ea typeface="BIZ UDPゴシック" panose="020B0400000000000000" pitchFamily="50" charset="-128"/>
              </a:rPr>
              <a:t>17</a:t>
            </a:r>
            <a:r>
              <a:rPr lang="ja-JP" altLang="en-US" dirty="0">
                <a:latin typeface="BIZ UDPゴシック" panose="020B0400000000000000" pitchFamily="50" charset="-128"/>
                <a:ea typeface="BIZ UDPゴシック" panose="020B0400000000000000" pitchFamily="50" charset="-128"/>
              </a:rPr>
              <a:t>潜水艦は、サンタバーバラの油田を砲撃。被害は軽微だったものの米国本土に対する攻撃は</a:t>
            </a:r>
            <a:r>
              <a:rPr lang="en-US" altLang="ja-JP" dirty="0">
                <a:latin typeface="BIZ UDPゴシック" panose="020B0400000000000000" pitchFamily="50" charset="-128"/>
                <a:ea typeface="BIZ UDPゴシック" panose="020B0400000000000000" pitchFamily="50" charset="-128"/>
              </a:rPr>
              <a:t>180</a:t>
            </a:r>
            <a:r>
              <a:rPr lang="ja-JP" altLang="en-US" dirty="0">
                <a:latin typeface="BIZ UDPゴシック" panose="020B0400000000000000" pitchFamily="50" charset="-128"/>
                <a:ea typeface="BIZ UDPゴシック" panose="020B0400000000000000" pitchFamily="50" charset="-128"/>
              </a:rPr>
              <a:t>年振りとして注目される作戦。</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この影響か</a:t>
            </a:r>
            <a:r>
              <a:rPr lang="en-US" altLang="ja-JP" dirty="0">
                <a:latin typeface="BIZ UDPゴシック" panose="020B0400000000000000" pitchFamily="50" charset="-128"/>
                <a:ea typeface="BIZ UDPゴシック" panose="020B0400000000000000" pitchFamily="50" charset="-128"/>
              </a:rPr>
              <a:t>25</a:t>
            </a:r>
            <a:r>
              <a:rPr lang="ja-JP" altLang="en-US" dirty="0">
                <a:latin typeface="BIZ UDPゴシック" panose="020B0400000000000000" pitchFamily="50" charset="-128"/>
                <a:ea typeface="BIZ UDPゴシック" panose="020B0400000000000000" pitchFamily="50" charset="-128"/>
              </a:rPr>
              <a:t>日には、このロサンゼルスの戦いという謎の飛行物体への砲撃が行われた。</a:t>
            </a:r>
            <a:endParaRPr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7558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497976"/>
            <a:ext cx="12191999" cy="1862048"/>
          </a:xfrm>
          <a:prstGeom prst="rect">
            <a:avLst/>
          </a:prstGeom>
          <a:noFill/>
        </p:spPr>
        <p:txBody>
          <a:bodyPr wrap="square" rtlCol="0">
            <a:spAutoFit/>
          </a:bodyPr>
          <a:lstStyle/>
          <a:p>
            <a:pPr algn="ctr"/>
            <a:r>
              <a:rPr lang="ja-JP" altLang="en-US" sz="115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ＵＡＰ</a:t>
            </a:r>
            <a:endParaRPr kumimoji="1" lang="ja-JP" altLang="en-US" sz="115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grpSp>
        <p:nvGrpSpPr>
          <p:cNvPr id="7" name="グループ化 6">
            <a:extLst>
              <a:ext uri="{FF2B5EF4-FFF2-40B4-BE49-F238E27FC236}">
                <a16:creationId xmlns:a16="http://schemas.microsoft.com/office/drawing/2014/main" id="{5AD7F628-F068-FBD2-8380-9CB8155B09D7}"/>
              </a:ext>
            </a:extLst>
          </p:cNvPr>
          <p:cNvGrpSpPr/>
          <p:nvPr/>
        </p:nvGrpSpPr>
        <p:grpSpPr>
          <a:xfrm>
            <a:off x="8271935" y="3584046"/>
            <a:ext cx="3810000" cy="3533775"/>
            <a:chOff x="8271935" y="3584046"/>
            <a:chExt cx="3810000" cy="3533775"/>
          </a:xfrm>
        </p:grpSpPr>
        <p:pic>
          <p:nvPicPr>
            <p:cNvPr id="28676" name="Picture 4" descr="UFOを発見して驚く人たちのイラスト">
              <a:extLst>
                <a:ext uri="{FF2B5EF4-FFF2-40B4-BE49-F238E27FC236}">
                  <a16:creationId xmlns:a16="http://schemas.microsoft.com/office/drawing/2014/main" id="{AD1478FF-B1E8-15FC-A822-AA3867953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935" y="3584046"/>
              <a:ext cx="381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DEE97245-7A91-465B-3605-062DD6AC9AB8}"/>
                </a:ext>
              </a:extLst>
            </p:cNvPr>
            <p:cNvSpPr/>
            <p:nvPr/>
          </p:nvSpPr>
          <p:spPr>
            <a:xfrm>
              <a:off x="8339667" y="3584046"/>
              <a:ext cx="1058333" cy="115566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678" name="Picture 6" descr="むささびの術をする忍者のイラスト">
            <a:extLst>
              <a:ext uri="{FF2B5EF4-FFF2-40B4-BE49-F238E27FC236}">
                <a16:creationId xmlns:a16="http://schemas.microsoft.com/office/drawing/2014/main" id="{E9C8F935-E18D-F8B6-6C8A-32219F065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76" y="126104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86A0556-C4DC-32BA-2A5C-7BC3577ACA2D}"/>
              </a:ext>
            </a:extLst>
          </p:cNvPr>
          <p:cNvSpPr txBox="1"/>
          <p:nvPr/>
        </p:nvSpPr>
        <p:spPr>
          <a:xfrm>
            <a:off x="3764560" y="4120603"/>
            <a:ext cx="4507374" cy="338554"/>
          </a:xfrm>
          <a:prstGeom prst="rect">
            <a:avLst/>
          </a:prstGeom>
          <a:noFill/>
        </p:spPr>
        <p:txBody>
          <a:bodyPr wrap="square">
            <a:spAutoFit/>
          </a:bodyPr>
          <a:lstStyle/>
          <a:p>
            <a:pPr algn="ctr"/>
            <a:r>
              <a:rPr lang="en-US" altLang="ja-JP" sz="1600" b="0" i="0" dirty="0">
                <a:solidFill>
                  <a:schemeClr val="bg1"/>
                </a:solidFill>
                <a:effectLst/>
                <a:latin typeface="Amasis MT Pro Black" panose="02040A04050005020304" pitchFamily="18" charset="0"/>
              </a:rPr>
              <a:t>Unidentified Anomalous Phenomena</a:t>
            </a:r>
            <a:endParaRPr lang="ja-JP" altLang="en-US" sz="1600" dirty="0">
              <a:solidFill>
                <a:schemeClr val="bg1"/>
              </a:solidFill>
              <a:latin typeface="Amasis MT Pro Black" panose="02040A04050005020304" pitchFamily="18" charset="0"/>
            </a:endParaRPr>
          </a:p>
        </p:txBody>
      </p:sp>
      <p:sp>
        <p:nvSpPr>
          <p:cNvPr id="5" name="テキスト ボックス 4">
            <a:extLst>
              <a:ext uri="{FF2B5EF4-FFF2-40B4-BE49-F238E27FC236}">
                <a16:creationId xmlns:a16="http://schemas.microsoft.com/office/drawing/2014/main" id="{D9BE25F0-28D0-D16B-3906-F14E4C704407}"/>
              </a:ext>
            </a:extLst>
          </p:cNvPr>
          <p:cNvSpPr txBox="1"/>
          <p:nvPr/>
        </p:nvSpPr>
        <p:spPr>
          <a:xfrm rot="348423">
            <a:off x="683392" y="892815"/>
            <a:ext cx="11223057" cy="584775"/>
          </a:xfrm>
          <a:prstGeom prst="rect">
            <a:avLst/>
          </a:prstGeom>
          <a:noFill/>
        </p:spPr>
        <p:txBody>
          <a:bodyPr wrap="square" rtlCol="0">
            <a:spAutoFit/>
          </a:bodyPr>
          <a:lstStyle/>
          <a:p>
            <a:r>
              <a:rPr kumimoji="1" lang="ja-JP" altLang="en-US" sz="3200" b="1" dirty="0">
                <a:solidFill>
                  <a:schemeClr val="bg1">
                    <a:lumMod val="95000"/>
                  </a:schemeClr>
                </a:solidFill>
                <a:latin typeface="BIZ UDPゴシック" panose="020B0400000000000000" pitchFamily="50" charset="-128"/>
                <a:ea typeface="BIZ UDPゴシック" panose="020B0400000000000000" pitchFamily="50" charset="-128"/>
              </a:rPr>
              <a:t>今回は</a:t>
            </a:r>
            <a:r>
              <a:rPr kumimoji="1" lang="en-US" altLang="ja-JP" sz="32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3200" b="1" dirty="0">
                <a:solidFill>
                  <a:srgbClr val="FFFF00"/>
                </a:solidFill>
                <a:latin typeface="BIZ UDPゴシック" panose="020B0400000000000000" pitchFamily="50" charset="-128"/>
                <a:ea typeface="BIZ UDPゴシック" panose="020B0400000000000000" pitchFamily="50" charset="-128"/>
              </a:rPr>
              <a:t>回目</a:t>
            </a:r>
            <a:r>
              <a:rPr kumimoji="1" lang="ja-JP" altLang="en-US" sz="3200" b="1" dirty="0">
                <a:solidFill>
                  <a:schemeClr val="bg1">
                    <a:lumMod val="95000"/>
                  </a:schemeClr>
                </a:solidFill>
                <a:latin typeface="BIZ UDPゴシック" panose="020B0400000000000000" pitchFamily="50" charset="-128"/>
                <a:ea typeface="BIZ UDPゴシック" panose="020B0400000000000000" pitchFamily="50" charset="-128"/>
              </a:rPr>
              <a:t>ということで</a:t>
            </a:r>
            <a:r>
              <a:rPr kumimoji="1" lang="en-US" altLang="ja-JP" sz="3200" b="1" dirty="0">
                <a:solidFill>
                  <a:schemeClr val="bg1">
                    <a:lumMod val="95000"/>
                  </a:schemeClr>
                </a:solidFill>
                <a:latin typeface="BIZ UDPゴシック" panose="020B0400000000000000" pitchFamily="50" charset="-128"/>
                <a:ea typeface="BIZ UDPゴシック" panose="020B0400000000000000" pitchFamily="50" charset="-128"/>
              </a:rPr>
              <a:t>『</a:t>
            </a:r>
            <a:r>
              <a:rPr kumimoji="1" lang="ja-JP" altLang="en-US" sz="3200" b="1" u="sng" dirty="0">
                <a:solidFill>
                  <a:srgbClr val="FFC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エンターテイメント企画</a:t>
            </a:r>
            <a:r>
              <a:rPr kumimoji="1" lang="en-US" altLang="ja-JP" sz="3200" b="1" u="sng" dirty="0">
                <a:solidFill>
                  <a:schemeClr val="bg1">
                    <a:lumMod val="95000"/>
                  </a:schemeClr>
                </a:solidFill>
                <a:latin typeface="BIZ UDPゴシック" panose="020B0400000000000000" pitchFamily="50" charset="-128"/>
                <a:ea typeface="BIZ UDPゴシック" panose="020B0400000000000000" pitchFamily="50" charset="-128"/>
              </a:rPr>
              <a:t>』</a:t>
            </a:r>
            <a:r>
              <a:rPr kumimoji="1" lang="ja-JP" altLang="en-US" sz="3200" b="1" dirty="0">
                <a:solidFill>
                  <a:schemeClr val="bg1">
                    <a:lumMod val="95000"/>
                  </a:schemeClr>
                </a:solidFill>
                <a:latin typeface="BIZ UDPゴシック" panose="020B0400000000000000" pitchFamily="50" charset="-128"/>
                <a:ea typeface="BIZ UDPゴシック" panose="020B0400000000000000" pitchFamily="50" charset="-128"/>
              </a:rPr>
              <a:t>です・・・</a:t>
            </a:r>
          </a:p>
        </p:txBody>
      </p:sp>
    </p:spTree>
    <p:extLst>
      <p:ext uri="{BB962C8B-B14F-4D97-AF65-F5344CB8AC3E}">
        <p14:creationId xmlns:p14="http://schemas.microsoft.com/office/powerpoint/2010/main" val="28024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フーファイター</a:t>
            </a:r>
          </a:p>
        </p:txBody>
      </p:sp>
      <p:pic>
        <p:nvPicPr>
          <p:cNvPr id="3" name="図 2">
            <a:extLst>
              <a:ext uri="{FF2B5EF4-FFF2-40B4-BE49-F238E27FC236}">
                <a16:creationId xmlns:a16="http://schemas.microsoft.com/office/drawing/2014/main" id="{F071B586-B011-F5E6-929A-F8C5162AB559}"/>
              </a:ext>
            </a:extLst>
          </p:cNvPr>
          <p:cNvPicPr>
            <a:picLocks noChangeAspect="1"/>
          </p:cNvPicPr>
          <p:nvPr/>
        </p:nvPicPr>
        <p:blipFill>
          <a:blip r:embed="rId2"/>
          <a:stretch>
            <a:fillRect/>
          </a:stretch>
        </p:blipFill>
        <p:spPr>
          <a:xfrm>
            <a:off x="64150" y="1538141"/>
            <a:ext cx="5929020" cy="4201134"/>
          </a:xfrm>
          <a:prstGeom prst="rect">
            <a:avLst/>
          </a:prstGeom>
        </p:spPr>
      </p:pic>
      <p:pic>
        <p:nvPicPr>
          <p:cNvPr id="6" name="図 5">
            <a:extLst>
              <a:ext uri="{FF2B5EF4-FFF2-40B4-BE49-F238E27FC236}">
                <a16:creationId xmlns:a16="http://schemas.microsoft.com/office/drawing/2014/main" id="{FF86B91F-E05E-0A63-09EB-47F1568FAFF4}"/>
              </a:ext>
            </a:extLst>
          </p:cNvPr>
          <p:cNvPicPr>
            <a:picLocks noChangeAspect="1"/>
          </p:cNvPicPr>
          <p:nvPr/>
        </p:nvPicPr>
        <p:blipFill>
          <a:blip r:embed="rId3"/>
          <a:stretch>
            <a:fillRect/>
          </a:stretch>
        </p:blipFill>
        <p:spPr>
          <a:xfrm>
            <a:off x="6045215" y="1552731"/>
            <a:ext cx="6092683" cy="4186544"/>
          </a:xfrm>
          <a:prstGeom prst="rect">
            <a:avLst/>
          </a:prstGeom>
        </p:spPr>
      </p:pic>
      <p:sp>
        <p:nvSpPr>
          <p:cNvPr id="10" name="テキスト ボックス 9">
            <a:extLst>
              <a:ext uri="{FF2B5EF4-FFF2-40B4-BE49-F238E27FC236}">
                <a16:creationId xmlns:a16="http://schemas.microsoft.com/office/drawing/2014/main" id="{8E84D6A8-FC45-ED4A-FE6B-2F7A90D827BF}"/>
              </a:ext>
            </a:extLst>
          </p:cNvPr>
          <p:cNvSpPr txBox="1"/>
          <p:nvPr/>
        </p:nvSpPr>
        <p:spPr>
          <a:xfrm>
            <a:off x="187104" y="551476"/>
            <a:ext cx="11817792" cy="923330"/>
          </a:xfrm>
          <a:prstGeom prst="rect">
            <a:avLst/>
          </a:prstGeom>
          <a:noFill/>
        </p:spPr>
        <p:txBody>
          <a:bodyPr wrap="square">
            <a:spAutoFit/>
          </a:bodyPr>
          <a:lstStyle/>
          <a:p>
            <a:r>
              <a:rPr lang="ja-JP" altLang="en-US" b="0" i="0" dirty="0">
                <a:solidFill>
                  <a:srgbClr val="000000"/>
                </a:solidFill>
                <a:effectLst/>
                <a:latin typeface="Noto Sans JP" panose="020B0200000000000000" pitchFamily="50" charset="-128"/>
                <a:ea typeface="Noto Sans JP" panose="020B0200000000000000" pitchFamily="50" charset="-128"/>
              </a:rPr>
              <a:t>第二次世界大戦中、主に連合国軍の戦闘機パイロットがヨーロッパや太平洋の激戦地で謎の飛行物体や“火の玉”を目撃するケースが頻発。それらを「フー・ファイター」と呼び、ドイツ軍や日本軍の秘密兵器かと恐れられたがフーファイターに攻撃性はなかった。</a:t>
            </a:r>
            <a:endParaRPr lang="ja-JP" altLang="en-US" dirty="0"/>
          </a:p>
        </p:txBody>
      </p:sp>
      <p:sp>
        <p:nvSpPr>
          <p:cNvPr id="14" name="テキスト ボックス 13">
            <a:extLst>
              <a:ext uri="{FF2B5EF4-FFF2-40B4-BE49-F238E27FC236}">
                <a16:creationId xmlns:a16="http://schemas.microsoft.com/office/drawing/2014/main" id="{F0DCBD2E-3D1A-72A3-FF07-FE931DFD28F3}"/>
              </a:ext>
            </a:extLst>
          </p:cNvPr>
          <p:cNvSpPr txBox="1"/>
          <p:nvPr/>
        </p:nvSpPr>
        <p:spPr>
          <a:xfrm>
            <a:off x="2741083" y="5817200"/>
            <a:ext cx="6709833" cy="369332"/>
          </a:xfrm>
          <a:prstGeom prst="rect">
            <a:avLst/>
          </a:prstGeom>
          <a:noFill/>
        </p:spPr>
        <p:txBody>
          <a:bodyPr wrap="square">
            <a:spAutoFit/>
          </a:bodyPr>
          <a:lstStyle/>
          <a:p>
            <a:r>
              <a:rPr lang="ja-JP" altLang="en-US" dirty="0">
                <a:latin typeface="UD デジタル 教科書体 NK-B" panose="02020700000000000000" pitchFamily="18" charset="-128"/>
                <a:ea typeface="UD デジタル 教科書体 NK-B" panose="02020700000000000000" pitchFamily="18" charset="-128"/>
              </a:rPr>
              <a:t>（出所）</a:t>
            </a:r>
            <a:r>
              <a:rPr lang="en-US" altLang="ja-JP" dirty="0">
                <a:latin typeface="UD デジタル 教科書体 NK-B" panose="02020700000000000000" pitchFamily="18" charset="-128"/>
                <a:ea typeface="UD デジタル 教科書体 NK-B" panose="02020700000000000000" pitchFamily="18" charset="-128"/>
              </a:rPr>
              <a:t>Web</a:t>
            </a:r>
            <a:r>
              <a:rPr lang="ja-JP" altLang="en-US" dirty="0">
                <a:latin typeface="UD デジタル 教科書体 NK-B" panose="02020700000000000000" pitchFamily="18" charset="-128"/>
                <a:ea typeface="UD デジタル 教科書体 NK-B" panose="02020700000000000000" pitchFamily="18" charset="-128"/>
              </a:rPr>
              <a:t>ムー </a:t>
            </a:r>
            <a:r>
              <a:rPr lang="en-US" altLang="ja-JP" dirty="0">
                <a:latin typeface="UD デジタル 教科書体 NK-B" panose="02020700000000000000" pitchFamily="18" charset="-128"/>
                <a:ea typeface="UD デジタル 教科書体 NK-B" panose="02020700000000000000" pitchFamily="18" charset="-128"/>
              </a:rPr>
              <a:t>https://web-mu.jp/paranormal/35305/</a:t>
            </a:r>
            <a:endParaRPr lang="ja-JP" altLang="en-US" dirty="0">
              <a:latin typeface="UD デジタル 教科書体 NK-B" panose="02020700000000000000" pitchFamily="18" charset="-128"/>
              <a:ea typeface="UD デジタル 教科書体 NK-B" panose="02020700000000000000" pitchFamily="18" charset="-128"/>
            </a:endParaRPr>
          </a:p>
        </p:txBody>
      </p:sp>
      <p:pic>
        <p:nvPicPr>
          <p:cNvPr id="17" name="図 16">
            <a:extLst>
              <a:ext uri="{FF2B5EF4-FFF2-40B4-BE49-F238E27FC236}">
                <a16:creationId xmlns:a16="http://schemas.microsoft.com/office/drawing/2014/main" id="{75F5F50D-07D4-7276-1C9D-A2B34D3CA231}"/>
              </a:ext>
            </a:extLst>
          </p:cNvPr>
          <p:cNvPicPr>
            <a:picLocks noChangeAspect="1"/>
          </p:cNvPicPr>
          <p:nvPr/>
        </p:nvPicPr>
        <p:blipFill>
          <a:blip r:embed="rId4"/>
          <a:stretch>
            <a:fillRect/>
          </a:stretch>
        </p:blipFill>
        <p:spPr>
          <a:xfrm>
            <a:off x="11166475" y="5832475"/>
            <a:ext cx="1025525" cy="1025525"/>
          </a:xfrm>
          <a:prstGeom prst="rect">
            <a:avLst/>
          </a:prstGeom>
        </p:spPr>
      </p:pic>
    </p:spTree>
    <p:extLst>
      <p:ext uri="{BB962C8B-B14F-4D97-AF65-F5344CB8AC3E}">
        <p14:creationId xmlns:p14="http://schemas.microsoft.com/office/powerpoint/2010/main" val="1388617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ディスクロージャー</a:t>
            </a:r>
          </a:p>
        </p:txBody>
      </p:sp>
      <p:sp>
        <p:nvSpPr>
          <p:cNvPr id="5" name="テキスト ボックス 4">
            <a:extLst>
              <a:ext uri="{FF2B5EF4-FFF2-40B4-BE49-F238E27FC236}">
                <a16:creationId xmlns:a16="http://schemas.microsoft.com/office/drawing/2014/main" id="{926C45B2-DC70-77BA-D75F-7821C721EDEF}"/>
              </a:ext>
            </a:extLst>
          </p:cNvPr>
          <p:cNvSpPr txBox="1"/>
          <p:nvPr/>
        </p:nvSpPr>
        <p:spPr>
          <a:xfrm>
            <a:off x="2962711" y="4150920"/>
            <a:ext cx="6266576" cy="923330"/>
          </a:xfrm>
          <a:prstGeom prst="rect">
            <a:avLst/>
          </a:prstGeom>
          <a:noFill/>
        </p:spPr>
        <p:txBody>
          <a:bodyPr wrap="square">
            <a:spAutoFit/>
          </a:bodyPr>
          <a:lstStyle/>
          <a:p>
            <a:pPr algn="ctr"/>
            <a:r>
              <a:rPr lang="en-US" altLang="ja-JP" sz="5400" dirty="0">
                <a:solidFill>
                  <a:schemeClr val="bg1"/>
                </a:solidFill>
                <a:latin typeface="Bernard MT Condensed" panose="02050806060905020404" pitchFamily="18" charset="0"/>
              </a:rPr>
              <a:t>DISCLOSURE</a:t>
            </a:r>
            <a:endParaRPr lang="ja-JP" altLang="en-US" sz="5400" dirty="0">
              <a:solidFill>
                <a:schemeClr val="bg1"/>
              </a:solidFill>
              <a:latin typeface="Bernard MT Condensed" panose="02050806060905020404" pitchFamily="18" charset="0"/>
            </a:endParaRPr>
          </a:p>
        </p:txBody>
      </p:sp>
    </p:spTree>
    <p:extLst>
      <p:ext uri="{BB962C8B-B14F-4D97-AF65-F5344CB8AC3E}">
        <p14:creationId xmlns:p14="http://schemas.microsoft.com/office/powerpoint/2010/main" val="126934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ディスクロージャー・プロジェクト</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3558" name="Picture 6" descr="ディスクロージャー ― 軍と政府の証人たちにより暴露された現代史における最大の秘密">
            <a:extLst>
              <a:ext uri="{FF2B5EF4-FFF2-40B4-BE49-F238E27FC236}">
                <a16:creationId xmlns:a16="http://schemas.microsoft.com/office/drawing/2014/main" id="{C94F87CF-134B-5EF1-4009-9554DDD32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0" y="510922"/>
            <a:ext cx="4548717" cy="62821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2C78CA2-810F-3BAF-4D38-1F9EF009B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172790"/>
            <a:ext cx="7178175" cy="431587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54C137D-2493-DE2C-55AA-DD024C3A681B}"/>
              </a:ext>
            </a:extLst>
          </p:cNvPr>
          <p:cNvSpPr txBox="1"/>
          <p:nvPr/>
        </p:nvSpPr>
        <p:spPr>
          <a:xfrm>
            <a:off x="5485621" y="6488668"/>
            <a:ext cx="5960532" cy="369332"/>
          </a:xfrm>
          <a:prstGeom prst="rect">
            <a:avLst/>
          </a:prstGeom>
          <a:noFill/>
        </p:spPr>
        <p:txBody>
          <a:bodyPr wrap="square">
            <a:spAutoFit/>
          </a:bodyPr>
          <a:lstStyle/>
          <a:p>
            <a:pPr algn="ctr"/>
            <a:r>
              <a:rPr lang="en-US" altLang="ja-JP" i="0" dirty="0">
                <a:effectLst/>
                <a:latin typeface="BIZ UDPゴシック" panose="020B0400000000000000" pitchFamily="50" charset="-128"/>
                <a:ea typeface="BIZ UDPゴシック" panose="020B0400000000000000" pitchFamily="50" charset="-128"/>
              </a:rPr>
              <a:t>Christopher Mellon</a:t>
            </a:r>
            <a:r>
              <a:rPr lang="ja-JP" altLang="en-US" i="0" dirty="0">
                <a:effectLst/>
                <a:latin typeface="BIZ UDPゴシック" panose="020B0400000000000000" pitchFamily="50" charset="-128"/>
                <a:ea typeface="BIZ UDPゴシック" panose="020B0400000000000000" pitchFamily="50" charset="-128"/>
              </a:rPr>
              <a:t>　米国防次官補（諜報担当）</a:t>
            </a:r>
            <a:endParaRPr lang="en-US" altLang="ja-JP" i="0" dirty="0">
              <a:effectLst/>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75EBEC8-12C5-084B-4618-D8D5BC75C89A}"/>
              </a:ext>
            </a:extLst>
          </p:cNvPr>
          <p:cNvSpPr txBox="1"/>
          <p:nvPr/>
        </p:nvSpPr>
        <p:spPr>
          <a:xfrm>
            <a:off x="4685742" y="538340"/>
            <a:ext cx="7506258" cy="1569660"/>
          </a:xfrm>
          <a:prstGeom prst="rect">
            <a:avLst/>
          </a:prstGeom>
          <a:noFill/>
        </p:spPr>
        <p:txBody>
          <a:bodyPr wrap="square">
            <a:spAutoFit/>
          </a:bodyPr>
          <a:lstStyle/>
          <a:p>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UAP</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は、制限された軍空域に侵入し、時には編隊を組んで飛行し、多くの場合放射線を放出する知的に制御された物体に遭遇している。それは </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1</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ギガヘルツおよび</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8</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12</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ギガヘルツの範囲の放射線で、複数の信頼できる報告書は、これらの物体が核抑止力の一部を機能不能にしたことを示しており、最近の他の事例ではそれらが戦闘機のレーダーを妨害し、近空衝突、軍人や民間人に重傷を負わせた事件などの複数の</a:t>
            </a:r>
            <a:r>
              <a:rPr lang="ja-JP" altLang="en-US" sz="1600" dirty="0">
                <a:solidFill>
                  <a:srgbClr val="08131A"/>
                </a:solidFill>
                <a:latin typeface="BIZ UDPゴシック" panose="020B0400000000000000" pitchFamily="50" charset="-128"/>
                <a:ea typeface="BIZ UDPゴシック" panose="020B0400000000000000" pitchFamily="50" charset="-128"/>
              </a:rPr>
              <a:t>事案も発生している。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3931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F444394-247E-B43B-496E-3831C772475F}"/>
              </a:ext>
            </a:extLst>
          </p:cNvPr>
          <p:cNvPicPr>
            <a:picLocks noChangeAspect="1"/>
          </p:cNvPicPr>
          <p:nvPr/>
        </p:nvPicPr>
        <p:blipFill>
          <a:blip r:embed="rId2"/>
          <a:stretch>
            <a:fillRect/>
          </a:stretch>
        </p:blipFill>
        <p:spPr>
          <a:xfrm>
            <a:off x="7017218" y="929372"/>
            <a:ext cx="4218050" cy="5928627"/>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２０１７年</a:t>
            </a:r>
            <a:r>
              <a:rPr lang="en-US" altLang="ja-JP" sz="2400" b="1" dirty="0">
                <a:latin typeface="BIZ UDPゴシック" panose="020B0400000000000000" pitchFamily="50" charset="-128"/>
                <a:ea typeface="BIZ UDPゴシック" panose="020B0400000000000000" pitchFamily="50" charset="-128"/>
              </a:rPr>
              <a:t>12</a:t>
            </a:r>
            <a:r>
              <a:rPr lang="ja-JP" altLang="en-US" sz="2400" b="1" dirty="0">
                <a:latin typeface="BIZ UDPゴシック" panose="020B0400000000000000" pitchFamily="50" charset="-128"/>
                <a:ea typeface="BIZ UDPゴシック" panose="020B0400000000000000" pitchFamily="50" charset="-128"/>
              </a:rPr>
              <a:t>月１６日の</a:t>
            </a:r>
            <a:r>
              <a:rPr lang="en-US" altLang="ja-JP" sz="2400" b="1" dirty="0" err="1">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NewYorkTimes</a:t>
            </a:r>
            <a:r>
              <a:rPr lang="ja-JP" altLang="en-US" sz="2400" b="1" dirty="0">
                <a:latin typeface="BIZ UDPゴシック" panose="020B0400000000000000" pitchFamily="50" charset="-128"/>
                <a:ea typeface="BIZ UDPゴシック" panose="020B0400000000000000" pitchFamily="50" charset="-128"/>
              </a:rPr>
              <a:t>と</a:t>
            </a:r>
            <a:r>
              <a:rPr lang="en-US" altLang="ja-JP" sz="2400" b="1" dirty="0">
                <a:latin typeface="ADLaM Display" panose="02010000000000000000" pitchFamily="2" charset="0"/>
                <a:ea typeface="ADLaM Display" panose="02010000000000000000" pitchFamily="2" charset="0"/>
                <a:cs typeface="ADLaM Display" panose="02010000000000000000" pitchFamily="2" charset="0"/>
              </a:rPr>
              <a:t>Politico</a:t>
            </a:r>
            <a:r>
              <a:rPr lang="ja-JP" altLang="en-US" sz="2400" b="1" dirty="0">
                <a:latin typeface="BIZ UDPゴシック" panose="020B0400000000000000" pitchFamily="50" charset="-128"/>
                <a:ea typeface="BIZ UDPゴシック" panose="020B0400000000000000" pitchFamily="50" charset="-128"/>
              </a:rPr>
              <a:t>に暴露記事</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E56BA3C5-4F32-4081-C01E-94FA6A90F99B}"/>
              </a:ext>
            </a:extLst>
          </p:cNvPr>
          <p:cNvPicPr>
            <a:picLocks noChangeAspect="1"/>
          </p:cNvPicPr>
          <p:nvPr/>
        </p:nvPicPr>
        <p:blipFill>
          <a:blip r:embed="rId3"/>
          <a:stretch>
            <a:fillRect/>
          </a:stretch>
        </p:blipFill>
        <p:spPr>
          <a:xfrm>
            <a:off x="289987" y="529472"/>
            <a:ext cx="6207608" cy="6255099"/>
          </a:xfrm>
          <a:prstGeom prst="rect">
            <a:avLst/>
          </a:prstGeom>
        </p:spPr>
      </p:pic>
      <p:pic>
        <p:nvPicPr>
          <p:cNvPr id="11" name="図 10">
            <a:extLst>
              <a:ext uri="{FF2B5EF4-FFF2-40B4-BE49-F238E27FC236}">
                <a16:creationId xmlns:a16="http://schemas.microsoft.com/office/drawing/2014/main" id="{3063B203-3433-2E23-404B-0C6F5C71FE5C}"/>
              </a:ext>
            </a:extLst>
          </p:cNvPr>
          <p:cNvPicPr>
            <a:picLocks noChangeAspect="1"/>
          </p:cNvPicPr>
          <p:nvPr/>
        </p:nvPicPr>
        <p:blipFill>
          <a:blip r:embed="rId4"/>
          <a:stretch>
            <a:fillRect/>
          </a:stretch>
        </p:blipFill>
        <p:spPr>
          <a:xfrm>
            <a:off x="7394028" y="473551"/>
            <a:ext cx="3591426" cy="543001"/>
          </a:xfrm>
          <a:prstGeom prst="rect">
            <a:avLst/>
          </a:prstGeom>
        </p:spPr>
      </p:pic>
      <p:pic>
        <p:nvPicPr>
          <p:cNvPr id="13" name="図 12">
            <a:extLst>
              <a:ext uri="{FF2B5EF4-FFF2-40B4-BE49-F238E27FC236}">
                <a16:creationId xmlns:a16="http://schemas.microsoft.com/office/drawing/2014/main" id="{611C7A52-F6AB-77F8-9B04-20255A483CC3}"/>
              </a:ext>
            </a:extLst>
          </p:cNvPr>
          <p:cNvPicPr>
            <a:picLocks noChangeAspect="1"/>
          </p:cNvPicPr>
          <p:nvPr/>
        </p:nvPicPr>
        <p:blipFill>
          <a:blip r:embed="rId5"/>
          <a:stretch>
            <a:fillRect/>
          </a:stretch>
        </p:blipFill>
        <p:spPr>
          <a:xfrm>
            <a:off x="10954523" y="5757705"/>
            <a:ext cx="1094602" cy="1094602"/>
          </a:xfrm>
          <a:prstGeom prst="rect">
            <a:avLst/>
          </a:prstGeom>
        </p:spPr>
      </p:pic>
      <p:pic>
        <p:nvPicPr>
          <p:cNvPr id="15" name="図 14">
            <a:extLst>
              <a:ext uri="{FF2B5EF4-FFF2-40B4-BE49-F238E27FC236}">
                <a16:creationId xmlns:a16="http://schemas.microsoft.com/office/drawing/2014/main" id="{B5E70E6A-7352-A620-D97B-E53931601031}"/>
              </a:ext>
            </a:extLst>
          </p:cNvPr>
          <p:cNvPicPr>
            <a:picLocks noChangeAspect="1"/>
          </p:cNvPicPr>
          <p:nvPr/>
        </p:nvPicPr>
        <p:blipFill>
          <a:blip r:embed="rId6"/>
          <a:stretch>
            <a:fillRect/>
          </a:stretch>
        </p:blipFill>
        <p:spPr>
          <a:xfrm>
            <a:off x="4612189" y="4707089"/>
            <a:ext cx="2145218" cy="2145218"/>
          </a:xfrm>
          <a:prstGeom prst="rect">
            <a:avLst/>
          </a:prstGeom>
        </p:spPr>
      </p:pic>
    </p:spTree>
    <p:extLst>
      <p:ext uri="{BB962C8B-B14F-4D97-AF65-F5344CB8AC3E}">
        <p14:creationId xmlns:p14="http://schemas.microsoft.com/office/powerpoint/2010/main" val="1845356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705316F-FD5E-1133-DB48-6D84FBAD9800}"/>
              </a:ext>
            </a:extLst>
          </p:cNvPr>
          <p:cNvPicPr>
            <a:picLocks noChangeAspect="1"/>
          </p:cNvPicPr>
          <p:nvPr/>
        </p:nvPicPr>
        <p:blipFill>
          <a:blip r:embed="rId2"/>
          <a:stretch>
            <a:fillRect/>
          </a:stretch>
        </p:blipFill>
        <p:spPr>
          <a:xfrm>
            <a:off x="0" y="740086"/>
            <a:ext cx="12192000" cy="5377828"/>
          </a:xfrm>
          <a:prstGeom prst="rect">
            <a:avLst/>
          </a:prstGeom>
        </p:spPr>
      </p:pic>
      <p:pic>
        <p:nvPicPr>
          <p:cNvPr id="7" name="図 6">
            <a:extLst>
              <a:ext uri="{FF2B5EF4-FFF2-40B4-BE49-F238E27FC236}">
                <a16:creationId xmlns:a16="http://schemas.microsoft.com/office/drawing/2014/main" id="{82E35CC7-5D36-8315-2574-DD11AA27EF9C}"/>
              </a:ext>
            </a:extLst>
          </p:cNvPr>
          <p:cNvPicPr>
            <a:picLocks noChangeAspect="1"/>
          </p:cNvPicPr>
          <p:nvPr/>
        </p:nvPicPr>
        <p:blipFill>
          <a:blip r:embed="rId3"/>
          <a:stretch>
            <a:fillRect/>
          </a:stretch>
        </p:blipFill>
        <p:spPr>
          <a:xfrm>
            <a:off x="11391900" y="6115464"/>
            <a:ext cx="702401" cy="702401"/>
          </a:xfrm>
          <a:prstGeom prst="rect">
            <a:avLst/>
          </a:prstGeom>
        </p:spPr>
      </p:pic>
      <p:sp>
        <p:nvSpPr>
          <p:cNvPr id="2" name="正方形/長方形 1">
            <a:extLst>
              <a:ext uri="{FF2B5EF4-FFF2-40B4-BE49-F238E27FC236}">
                <a16:creationId xmlns:a16="http://schemas.microsoft.com/office/drawing/2014/main" id="{DBDF4FB2-BD11-1EEE-1D67-396245EE319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Inside the US Government Covert UFO Program</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124" name="Picture 4" descr="What a Covert U.S. Government UFO Program Discovered with Colm Kelleher">
            <a:extLst>
              <a:ext uri="{FF2B5EF4-FFF2-40B4-BE49-F238E27FC236}">
                <a16:creationId xmlns:a16="http://schemas.microsoft.com/office/drawing/2014/main" id="{AABE5AAC-7377-F50F-4A2E-F783C2C97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4467673"/>
            <a:ext cx="4133850" cy="23252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宇宙人・グレイのイラスト">
            <a:extLst>
              <a:ext uri="{FF2B5EF4-FFF2-40B4-BE49-F238E27FC236}">
                <a16:creationId xmlns:a16="http://schemas.microsoft.com/office/drawing/2014/main" id="{4E096F30-20DE-B89B-4BE8-1D66F2AE7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1658764"/>
            <a:ext cx="1990725" cy="288510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宇宙人の解剖のイラスト">
            <a:extLst>
              <a:ext uri="{FF2B5EF4-FFF2-40B4-BE49-F238E27FC236}">
                <a16:creationId xmlns:a16="http://schemas.microsoft.com/office/drawing/2014/main" id="{6883E060-4551-1F43-3EB0-C7D74077B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275" y="48006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60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F0DA5C2D-B197-EDA0-A773-7EAB8CC94262}"/>
              </a:ext>
            </a:extLst>
          </p:cNvPr>
          <p:cNvPicPr>
            <a:picLocks noChangeAspect="1"/>
          </p:cNvPicPr>
          <p:nvPr/>
        </p:nvPicPr>
        <p:blipFill>
          <a:blip r:embed="rId2"/>
          <a:stretch>
            <a:fillRect/>
          </a:stretch>
        </p:blipFill>
        <p:spPr>
          <a:xfrm>
            <a:off x="4860636" y="2453728"/>
            <a:ext cx="3352800" cy="2682240"/>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ディビッド・グルシュ（</a:t>
            </a:r>
            <a:r>
              <a:rPr kumimoji="1" lang="en-US" altLang="ja-JP" sz="2400" b="1" dirty="0">
                <a:latin typeface="BIZ UDPゴシック" panose="020B0400000000000000" pitchFamily="50" charset="-128"/>
                <a:ea typeface="BIZ UDPゴシック" panose="020B0400000000000000" pitchFamily="50" charset="-128"/>
              </a:rPr>
              <a:t>David Charles </a:t>
            </a:r>
            <a:r>
              <a:rPr kumimoji="1" lang="en-US" altLang="ja-JP" sz="2400" b="1" dirty="0" err="1">
                <a:latin typeface="BIZ UDPゴシック" panose="020B0400000000000000" pitchFamily="50" charset="-128"/>
                <a:ea typeface="BIZ UDPゴシック" panose="020B0400000000000000" pitchFamily="50" charset="-128"/>
              </a:rPr>
              <a:t>Grusch</a:t>
            </a:r>
            <a:r>
              <a:rPr kumimoji="1" lang="ja-JP" altLang="en-US" sz="2400" b="1" dirty="0">
                <a:latin typeface="BIZ UDPゴシック" panose="020B0400000000000000" pitchFamily="50" charset="-128"/>
                <a:ea typeface="BIZ UDPゴシック" panose="020B0400000000000000" pitchFamily="50" charset="-128"/>
              </a:rPr>
              <a:t>）議会証言</a:t>
            </a:r>
          </a:p>
        </p:txBody>
      </p:sp>
      <p:sp>
        <p:nvSpPr>
          <p:cNvPr id="3" name="テキスト ボックス 2">
            <a:extLst>
              <a:ext uri="{FF2B5EF4-FFF2-40B4-BE49-F238E27FC236}">
                <a16:creationId xmlns:a16="http://schemas.microsoft.com/office/drawing/2014/main" id="{B8A59B6C-8CAB-5A72-4B2C-DF41093A7338}"/>
              </a:ext>
            </a:extLst>
          </p:cNvPr>
          <p:cNvSpPr txBox="1"/>
          <p:nvPr/>
        </p:nvSpPr>
        <p:spPr>
          <a:xfrm>
            <a:off x="488156" y="6575275"/>
            <a:ext cx="3712369" cy="338554"/>
          </a:xfrm>
          <a:prstGeom prst="rect">
            <a:avLst/>
          </a:prstGeom>
          <a:noFill/>
        </p:spPr>
        <p:txBody>
          <a:bodyPr wrap="square">
            <a:spAutoFit/>
          </a:bodyPr>
          <a:lstStyle/>
          <a:p>
            <a:pPr algn="ctr"/>
            <a:r>
              <a:rPr lang="en-US" altLang="ja-JP" sz="1600" b="1" dirty="0">
                <a:solidFill>
                  <a:srgbClr val="FF0000"/>
                </a:solidFill>
                <a:latin typeface="Amasis MT Pro Black" panose="02040A04050005020304" pitchFamily="18" charset="0"/>
                <a:ea typeface="BIZ UDPゴシック" panose="020B0400000000000000" pitchFamily="50" charset="-128"/>
              </a:rPr>
              <a:t>https://youtu.be/3dT90VeGYI4</a:t>
            </a:r>
            <a:endParaRPr lang="ja-JP" altLang="en-US" sz="1600" b="1" dirty="0">
              <a:solidFill>
                <a:srgbClr val="FF0000"/>
              </a:solidFill>
              <a:latin typeface="Amasis MT Pro Black" panose="02040A04050005020304" pitchFamily="18" charset="0"/>
              <a:ea typeface="BIZ UDPゴシック" panose="020B0400000000000000" pitchFamily="50" charset="-128"/>
            </a:endParaRPr>
          </a:p>
        </p:txBody>
      </p:sp>
      <p:pic>
        <p:nvPicPr>
          <p:cNvPr id="2050" name="Picture 2" descr="undefined">
            <a:extLst>
              <a:ext uri="{FF2B5EF4-FFF2-40B4-BE49-F238E27FC236}">
                <a16:creationId xmlns:a16="http://schemas.microsoft.com/office/drawing/2014/main" id="{CFF4A5F7-3349-9F1E-EF7E-31F3FD8BB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9" y="554108"/>
            <a:ext cx="4843461" cy="387979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486C1B3-A1C9-9749-0CF0-3577B0E1BFD1}"/>
              </a:ext>
            </a:extLst>
          </p:cNvPr>
          <p:cNvSpPr txBox="1"/>
          <p:nvPr/>
        </p:nvSpPr>
        <p:spPr>
          <a:xfrm>
            <a:off x="80966" y="4433906"/>
            <a:ext cx="4872034" cy="1938992"/>
          </a:xfrm>
          <a:prstGeom prst="rect">
            <a:avLst/>
          </a:prstGeom>
          <a:noFill/>
        </p:spPr>
        <p:txBody>
          <a:bodyPr wrap="square">
            <a:spAutoFit/>
          </a:bodyPr>
          <a:lstStyle/>
          <a:p>
            <a:r>
              <a:rPr lang="en-US" altLang="ja-JP" sz="2000" b="1" i="0" dirty="0">
                <a:solidFill>
                  <a:srgbClr val="202122"/>
                </a:solidFill>
                <a:effectLst/>
                <a:latin typeface="Arial" panose="020B0604020202020204" pitchFamily="34" charset="0"/>
              </a:rPr>
              <a:t>David Charles </a:t>
            </a:r>
            <a:r>
              <a:rPr lang="en-US" altLang="ja-JP" sz="2000" b="1" i="0" dirty="0" err="1">
                <a:solidFill>
                  <a:srgbClr val="202122"/>
                </a:solidFill>
                <a:effectLst/>
                <a:latin typeface="Arial" panose="020B0604020202020204" pitchFamily="34" charset="0"/>
              </a:rPr>
              <a:t>Grusch</a:t>
            </a:r>
            <a:r>
              <a:rPr lang="en-US" altLang="ja-JP" sz="2000" b="0" i="0" dirty="0">
                <a:solidFill>
                  <a:srgbClr val="202122"/>
                </a:solidFill>
                <a:effectLst/>
                <a:latin typeface="Arial" panose="020B0604020202020204" pitchFamily="34" charset="0"/>
              </a:rPr>
              <a:t> is a decorated Afghanistan combat veteran and a former USAF intelligence officer who worked in the </a:t>
            </a:r>
            <a:r>
              <a:rPr lang="en-US" altLang="ja-JP" sz="2000" b="0" i="0" u="none" strike="noStrike" dirty="0">
                <a:effectLst/>
                <a:latin typeface="Arial" panose="020B0604020202020204" pitchFamily="34" charset="0"/>
                <a:hlinkClick r:id="rId4" tooltip="National Geospatial-Intelligence Agency"/>
              </a:rPr>
              <a:t>National Geospatial-Intelligence Agency</a:t>
            </a:r>
            <a:r>
              <a:rPr lang="en-US" altLang="ja-JP" sz="2000" b="0" i="0" dirty="0">
                <a:solidFill>
                  <a:srgbClr val="202122"/>
                </a:solidFill>
                <a:effectLst/>
                <a:latin typeface="Arial" panose="020B0604020202020204" pitchFamily="34" charset="0"/>
              </a:rPr>
              <a:t> (NGA) and the </a:t>
            </a:r>
            <a:r>
              <a:rPr lang="en-US" altLang="ja-JP" sz="2000" b="0" i="0" u="none" strike="noStrike" dirty="0">
                <a:effectLst/>
                <a:latin typeface="Arial" panose="020B0604020202020204" pitchFamily="34" charset="0"/>
                <a:hlinkClick r:id="rId5" tooltip="National Reconnaissance Office"/>
              </a:rPr>
              <a:t>National Reconnaissance Office</a:t>
            </a:r>
            <a:r>
              <a:rPr lang="en-US" altLang="ja-JP" sz="2000" b="0" i="0" dirty="0">
                <a:solidFill>
                  <a:srgbClr val="202122"/>
                </a:solidFill>
                <a:effectLst/>
                <a:latin typeface="Arial" panose="020B0604020202020204" pitchFamily="34" charset="0"/>
              </a:rPr>
              <a:t> (NRO).</a:t>
            </a:r>
            <a:endParaRPr lang="ja-JP" altLang="en-US" sz="2000" dirty="0"/>
          </a:p>
        </p:txBody>
      </p:sp>
      <p:sp>
        <p:nvSpPr>
          <p:cNvPr id="10" name="テキスト ボックス 9">
            <a:extLst>
              <a:ext uri="{FF2B5EF4-FFF2-40B4-BE49-F238E27FC236}">
                <a16:creationId xmlns:a16="http://schemas.microsoft.com/office/drawing/2014/main" id="{23A7A1D2-7287-2917-8270-208C710D3FB4}"/>
              </a:ext>
            </a:extLst>
          </p:cNvPr>
          <p:cNvSpPr txBox="1"/>
          <p:nvPr/>
        </p:nvSpPr>
        <p:spPr>
          <a:xfrm>
            <a:off x="4981573" y="699402"/>
            <a:ext cx="7100888" cy="1754326"/>
          </a:xfrm>
          <a:prstGeom prst="rect">
            <a:avLst/>
          </a:prstGeom>
          <a:noFill/>
        </p:spPr>
        <p:txBody>
          <a:bodyPr wrap="square">
            <a:spAutoFit/>
          </a:bodyPr>
          <a:lstStyle/>
          <a:p>
            <a:r>
              <a:rPr lang="en-US" altLang="ja-JP" b="0" i="0" dirty="0">
                <a:solidFill>
                  <a:srgbClr val="202122"/>
                </a:solidFill>
                <a:effectLst/>
                <a:latin typeface="BIZ UDPゴシック" panose="020B0400000000000000" pitchFamily="50" charset="-128"/>
                <a:ea typeface="BIZ UDPゴシック" panose="020B0400000000000000" pitchFamily="50" charset="-128"/>
              </a:rPr>
              <a:t>2023</a:t>
            </a:r>
            <a:r>
              <a:rPr lang="ja-JP" altLang="en-US" b="0" i="0" dirty="0">
                <a:solidFill>
                  <a:srgbClr val="202122"/>
                </a:solidFill>
                <a:effectLst/>
                <a:latin typeface="BIZ UDPゴシック" panose="020B0400000000000000" pitchFamily="50" charset="-128"/>
                <a:ea typeface="BIZ UDPゴシック" panose="020B0400000000000000" pitchFamily="50" charset="-128"/>
              </a:rPr>
              <a:t>年、アメリカ空軍（</a:t>
            </a:r>
            <a:r>
              <a:rPr lang="en-US" altLang="ja-JP" b="0" i="0" dirty="0">
                <a:solidFill>
                  <a:srgbClr val="202122"/>
                </a:solidFill>
                <a:effectLst/>
                <a:latin typeface="BIZ UDPゴシック" panose="020B0400000000000000" pitchFamily="50" charset="-128"/>
                <a:ea typeface="BIZ UDPゴシック" panose="020B0400000000000000" pitchFamily="50" charset="-128"/>
              </a:rPr>
              <a:t>USAF</a:t>
            </a:r>
            <a:r>
              <a:rPr lang="ja-JP" altLang="en-US" b="0" i="0" dirty="0">
                <a:solidFill>
                  <a:srgbClr val="202122"/>
                </a:solidFill>
                <a:effectLst/>
                <a:latin typeface="BIZ UDPゴシック" panose="020B0400000000000000" pitchFamily="50" charset="-128"/>
                <a:ea typeface="BIZ UDPゴシック" panose="020B0400000000000000" pitchFamily="50" charset="-128"/>
              </a:rPr>
              <a:t>）将校で元情報当局者のデビッド・グルッシュ氏がジャーナリストのインタビューを受け、米国下院の公聴会で証言。</a:t>
            </a:r>
            <a:endParaRPr lang="en-US" altLang="ja-JP" b="0" i="0" dirty="0">
              <a:solidFill>
                <a:srgbClr val="202122"/>
              </a:solidFill>
              <a:effectLst/>
              <a:latin typeface="BIZ UDPゴシック" panose="020B0400000000000000" pitchFamily="50" charset="-128"/>
              <a:ea typeface="BIZ UDPゴシック" panose="020B0400000000000000" pitchFamily="50" charset="-128"/>
            </a:endParaRPr>
          </a:p>
          <a:p>
            <a:r>
              <a:rPr lang="ja-JP" altLang="en-US" b="0" i="0" dirty="0">
                <a:solidFill>
                  <a:srgbClr val="202122"/>
                </a:solidFill>
                <a:effectLst/>
                <a:latin typeface="BIZ UDPゴシック" panose="020B0400000000000000" pitchFamily="50" charset="-128"/>
                <a:ea typeface="BIZ UDPゴシック" panose="020B0400000000000000" pitchFamily="50" charset="-128"/>
              </a:rPr>
              <a:t>グルッシュは、米国連邦政府が極秘の</a:t>
            </a:r>
            <a:r>
              <a:rPr lang="en-US" altLang="ja-JP" b="0" i="0" dirty="0">
                <a:solidFill>
                  <a:srgbClr val="202122"/>
                </a:solidFill>
                <a:effectLst/>
                <a:latin typeface="BIZ UDPゴシック" panose="020B0400000000000000" pitchFamily="50" charset="-128"/>
                <a:ea typeface="BIZ UDPゴシック" panose="020B0400000000000000" pitchFamily="50" charset="-128"/>
              </a:rPr>
              <a:t>UFO</a:t>
            </a:r>
            <a:r>
              <a:rPr lang="ja-JP" altLang="en-US" b="0" i="0" dirty="0">
                <a:solidFill>
                  <a:srgbClr val="202122"/>
                </a:solidFill>
                <a:effectLst/>
                <a:latin typeface="BIZ UDPゴシック" panose="020B0400000000000000" pitchFamily="50" charset="-128"/>
                <a:ea typeface="BIZ UDPゴシック" panose="020B0400000000000000" pitchFamily="50" charset="-128"/>
              </a:rPr>
              <a:t>回収プログラムを維持しており、非人間起源の宇宙船を複数所有しているほか、死亡したパイロットの死体も保有していると主張。</a:t>
            </a:r>
            <a:endParaRPr lang="ja-JP" altLang="en-US"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88241D04-4C58-84CA-D16E-C14B43900A02}"/>
              </a:ext>
            </a:extLst>
          </p:cNvPr>
          <p:cNvSpPr txBox="1"/>
          <p:nvPr/>
        </p:nvSpPr>
        <p:spPr>
          <a:xfrm>
            <a:off x="8140556" y="2978703"/>
            <a:ext cx="4014785" cy="1200329"/>
          </a:xfrm>
          <a:prstGeom prst="rect">
            <a:avLst/>
          </a:prstGeom>
          <a:solidFill>
            <a:schemeClr val="accent2">
              <a:lumMod val="20000"/>
              <a:lumOff val="80000"/>
            </a:schemeClr>
          </a:solid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1933</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4</a:t>
            </a:r>
            <a:r>
              <a:rPr kumimoji="1" lang="ja-JP" altLang="en-US" dirty="0">
                <a:latin typeface="BIZ UDPゴシック" panose="020B0400000000000000" pitchFamily="50" charset="-128"/>
                <a:ea typeface="BIZ UDPゴシック" panose="020B0400000000000000" pitchFamily="50" charset="-128"/>
              </a:rPr>
              <a:t>月</a:t>
            </a:r>
            <a:r>
              <a:rPr kumimoji="1" lang="en-US" altLang="ja-JP" dirty="0">
                <a:latin typeface="BIZ UDPゴシック" panose="020B0400000000000000" pitchFamily="50" charset="-128"/>
                <a:ea typeface="BIZ UDPゴシック" panose="020B0400000000000000" pitchFamily="50" charset="-128"/>
              </a:rPr>
              <a:t>11</a:t>
            </a:r>
            <a:r>
              <a:rPr kumimoji="1" lang="ja-JP" altLang="en-US" dirty="0">
                <a:latin typeface="BIZ UDPゴシック" panose="020B0400000000000000" pitchFamily="50" charset="-128"/>
                <a:ea typeface="BIZ UDPゴシック" panose="020B0400000000000000" pitchFamily="50" charset="-128"/>
              </a:rPr>
              <a:t>日、イタリアの</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ロンバルディア州マジェンタに</a:t>
            </a:r>
            <a:r>
              <a:rPr kumimoji="1" lang="ja-JP" altLang="en-US" dirty="0">
                <a:latin typeface="BIZ UDPゴシック" panose="020B0400000000000000" pitchFamily="50" charset="-128"/>
                <a:ea typeface="BIZ UDPゴシック" panose="020B0400000000000000" pitchFamily="50" charset="-128"/>
              </a:rPr>
              <a:t>謎の飛行物体が墜落。戦後、米軍が回収し米本土に持ち帰ったとの文書を閲覧したと証言。</a:t>
            </a:r>
          </a:p>
        </p:txBody>
      </p:sp>
      <p:sp>
        <p:nvSpPr>
          <p:cNvPr id="19" name="テキスト ボックス 18">
            <a:extLst>
              <a:ext uri="{FF2B5EF4-FFF2-40B4-BE49-F238E27FC236}">
                <a16:creationId xmlns:a16="http://schemas.microsoft.com/office/drawing/2014/main" id="{08B80A39-D5A5-8003-815F-2A67CCCD64F9}"/>
              </a:ext>
            </a:extLst>
          </p:cNvPr>
          <p:cNvSpPr txBox="1"/>
          <p:nvPr/>
        </p:nvSpPr>
        <p:spPr>
          <a:xfrm>
            <a:off x="5160167" y="4958880"/>
            <a:ext cx="6922293" cy="1754326"/>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2019</a:t>
            </a:r>
            <a:r>
              <a:rPr lang="ja-JP" altLang="en-US" dirty="0">
                <a:latin typeface="BIZ UDPゴシック" panose="020B0400000000000000" pitchFamily="50" charset="-128"/>
                <a:ea typeface="BIZ UDPゴシック" panose="020B0400000000000000" pitchFamily="50" charset="-128"/>
              </a:rPr>
              <a:t>年から</a:t>
            </a:r>
            <a:r>
              <a:rPr lang="en-US" altLang="ja-JP" dirty="0">
                <a:latin typeface="BIZ UDPゴシック" panose="020B0400000000000000" pitchFamily="50" charset="-128"/>
                <a:ea typeface="BIZ UDPゴシック" panose="020B0400000000000000" pitchFamily="50" charset="-128"/>
              </a:rPr>
              <a:t>2021</a:t>
            </a:r>
            <a:r>
              <a:rPr lang="ja-JP" altLang="en-US" dirty="0">
                <a:latin typeface="BIZ UDPゴシック" panose="020B0400000000000000" pitchFamily="50" charset="-128"/>
                <a:ea typeface="BIZ UDPゴシック" panose="020B0400000000000000" pitchFamily="50" charset="-128"/>
              </a:rPr>
              <a:t>年まで、彼は未確認飛行物体タスクフォースにおける</a:t>
            </a:r>
            <a:r>
              <a:rPr lang="en-US" altLang="ja-JP" b="1" dirty="0">
                <a:solidFill>
                  <a:srgbClr val="C00000"/>
                </a:solidFill>
                <a:latin typeface="BIZ UDPゴシック" panose="020B0400000000000000" pitchFamily="50" charset="-128"/>
                <a:ea typeface="BIZ UDPゴシック" panose="020B0400000000000000" pitchFamily="50" charset="-128"/>
              </a:rPr>
              <a:t>NRO</a:t>
            </a:r>
            <a:r>
              <a:rPr lang="ja-JP" altLang="en-US" dirty="0">
                <a:latin typeface="BIZ UDPゴシック" panose="020B0400000000000000" pitchFamily="50" charset="-128"/>
                <a:ea typeface="BIZ UDPゴシック" panose="020B0400000000000000" pitchFamily="50" charset="-128"/>
              </a:rPr>
              <a:t>の代表を務めた。</a:t>
            </a:r>
            <a:endParaRPr lang="en-US" altLang="ja-JP"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2021</a:t>
            </a:r>
            <a:r>
              <a:rPr lang="ja-JP" altLang="en-US" dirty="0">
                <a:latin typeface="BIZ UDPゴシック" panose="020B0400000000000000" pitchFamily="50" charset="-128"/>
                <a:ea typeface="BIZ UDPゴシック" panose="020B0400000000000000" pitchFamily="50" charset="-128"/>
              </a:rPr>
              <a:t>年後半から</a:t>
            </a:r>
            <a:r>
              <a:rPr lang="en-US" altLang="ja-JP" dirty="0">
                <a:latin typeface="BIZ UDPゴシック" panose="020B0400000000000000" pitchFamily="50" charset="-128"/>
                <a:ea typeface="BIZ UDPゴシック" panose="020B0400000000000000" pitchFamily="50" charset="-128"/>
              </a:rPr>
              <a:t>2022</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7</a:t>
            </a:r>
            <a:r>
              <a:rPr lang="ja-JP" altLang="en-US" dirty="0">
                <a:latin typeface="BIZ UDPゴシック" panose="020B0400000000000000" pitchFamily="50" charset="-128"/>
                <a:ea typeface="BIZ UDPゴシック" panose="020B0400000000000000" pitchFamily="50" charset="-128"/>
              </a:rPr>
              <a:t>月まで、彼は</a:t>
            </a:r>
            <a:r>
              <a:rPr lang="en-US" altLang="ja-JP" b="1" dirty="0">
                <a:solidFill>
                  <a:srgbClr val="C00000"/>
                </a:solidFill>
                <a:latin typeface="BIZ UDPゴシック" panose="020B0400000000000000" pitchFamily="50" charset="-128"/>
                <a:ea typeface="BIZ UDPゴシック" panose="020B0400000000000000" pitchFamily="50" charset="-128"/>
              </a:rPr>
              <a:t>NGA</a:t>
            </a:r>
            <a:r>
              <a:rPr lang="ja-JP" altLang="en-US" dirty="0">
                <a:latin typeface="BIZ UDPゴシック" panose="020B0400000000000000" pitchFamily="50" charset="-128"/>
                <a:ea typeface="BIZ UDPゴシック" panose="020B0400000000000000" pitchFamily="50" charset="-128"/>
              </a:rPr>
              <a:t>における</a:t>
            </a:r>
            <a:r>
              <a:rPr lang="en-US" altLang="ja-JP" dirty="0">
                <a:latin typeface="BIZ UDPゴシック" panose="020B0400000000000000" pitchFamily="50" charset="-128"/>
                <a:ea typeface="BIZ UDPゴシック" panose="020B0400000000000000" pitchFamily="50" charset="-128"/>
              </a:rPr>
              <a:t>UAP</a:t>
            </a:r>
            <a:r>
              <a:rPr lang="ja-JP" altLang="en-US" dirty="0">
                <a:latin typeface="BIZ UDPゴシック" panose="020B0400000000000000" pitchFamily="50" charset="-128"/>
                <a:ea typeface="BIZ UDPゴシック" panose="020B0400000000000000" pitchFamily="50" charset="-128"/>
              </a:rPr>
              <a:t>分析の共同リーダーであり、タスクフォースにおける代表を務めた。彼は、内部告発者保護や秘密保持命令および契約の免除を含む</a:t>
            </a:r>
            <a:r>
              <a:rPr lang="en-US" altLang="ja-JP" dirty="0">
                <a:latin typeface="BIZ UDPゴシック" panose="020B0400000000000000" pitchFamily="50" charset="-128"/>
                <a:ea typeface="BIZ UDPゴシック" panose="020B0400000000000000" pitchFamily="50" charset="-128"/>
              </a:rPr>
              <a:t>UFO</a:t>
            </a:r>
            <a:r>
              <a:rPr lang="ja-JP" altLang="en-US" dirty="0">
                <a:latin typeface="BIZ UDPゴシック" panose="020B0400000000000000" pitchFamily="50" charset="-128"/>
                <a:ea typeface="BIZ UDPゴシック" panose="020B0400000000000000" pitchFamily="50" charset="-128"/>
              </a:rPr>
              <a:t>の報告に関する規定を含む</a:t>
            </a:r>
            <a:r>
              <a:rPr lang="en-US" altLang="ja-JP" dirty="0">
                <a:latin typeface="BIZ UDPゴシック" panose="020B0400000000000000" pitchFamily="50" charset="-128"/>
                <a:ea typeface="BIZ UDPゴシック" panose="020B0400000000000000" pitchFamily="50" charset="-128"/>
              </a:rPr>
              <a:t>2023</a:t>
            </a:r>
            <a:r>
              <a:rPr lang="ja-JP" altLang="en-US" dirty="0">
                <a:latin typeface="BIZ UDPゴシック" panose="020B0400000000000000" pitchFamily="50" charset="-128"/>
                <a:ea typeface="BIZ UDPゴシック" panose="020B0400000000000000" pitchFamily="50" charset="-128"/>
              </a:rPr>
              <a:t>年国防権限法の起草に協力。</a:t>
            </a:r>
          </a:p>
        </p:txBody>
      </p:sp>
    </p:spTree>
    <p:extLst>
      <p:ext uri="{BB962C8B-B14F-4D97-AF65-F5344CB8AC3E}">
        <p14:creationId xmlns:p14="http://schemas.microsoft.com/office/powerpoint/2010/main" val="113327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52164F5D-8FF1-4BFB-7948-1255D10953C6}"/>
              </a:ext>
            </a:extLst>
          </p:cNvPr>
          <p:cNvPicPr>
            <a:picLocks noChangeAspect="1"/>
          </p:cNvPicPr>
          <p:nvPr/>
        </p:nvPicPr>
        <p:blipFill>
          <a:blip r:embed="rId3"/>
          <a:stretch>
            <a:fillRect/>
          </a:stretch>
        </p:blipFill>
        <p:spPr>
          <a:xfrm>
            <a:off x="7951573" y="324219"/>
            <a:ext cx="4236016" cy="6533781"/>
          </a:xfrm>
          <a:prstGeom prst="rect">
            <a:avLst/>
          </a:prstGeom>
        </p:spPr>
      </p:pic>
      <p:pic>
        <p:nvPicPr>
          <p:cNvPr id="4" name="図 3">
            <a:extLst>
              <a:ext uri="{FF2B5EF4-FFF2-40B4-BE49-F238E27FC236}">
                <a16:creationId xmlns:a16="http://schemas.microsoft.com/office/drawing/2014/main" id="{F665C840-529E-BD97-C5BF-F34A5F67C1ED}"/>
              </a:ext>
            </a:extLst>
          </p:cNvPr>
          <p:cNvPicPr>
            <a:picLocks noChangeAspect="1"/>
          </p:cNvPicPr>
          <p:nvPr/>
        </p:nvPicPr>
        <p:blipFill>
          <a:blip r:embed="rId4"/>
          <a:stretch>
            <a:fillRect/>
          </a:stretch>
        </p:blipFill>
        <p:spPr>
          <a:xfrm>
            <a:off x="8547" y="605426"/>
            <a:ext cx="7904860" cy="6252573"/>
          </a:xfrm>
          <a:prstGeom prst="rect">
            <a:avLst/>
          </a:prstGeom>
        </p:spPr>
      </p:pic>
      <p:pic>
        <p:nvPicPr>
          <p:cNvPr id="6" name="図 5">
            <a:extLst>
              <a:ext uri="{FF2B5EF4-FFF2-40B4-BE49-F238E27FC236}">
                <a16:creationId xmlns:a16="http://schemas.microsoft.com/office/drawing/2014/main" id="{953D7769-E79D-2562-1C64-CC9E043A1856}"/>
              </a:ext>
            </a:extLst>
          </p:cNvPr>
          <p:cNvPicPr>
            <a:picLocks noChangeAspect="1"/>
          </p:cNvPicPr>
          <p:nvPr/>
        </p:nvPicPr>
        <p:blipFill>
          <a:blip r:embed="rId5"/>
          <a:stretch>
            <a:fillRect/>
          </a:stretch>
        </p:blipFill>
        <p:spPr>
          <a:xfrm>
            <a:off x="46713" y="6080813"/>
            <a:ext cx="777187" cy="777187"/>
          </a:xfrm>
          <a:prstGeom prst="rect">
            <a:avLst/>
          </a:prstGeom>
        </p:spPr>
      </p:pic>
      <p:sp>
        <p:nvSpPr>
          <p:cNvPr id="12" name="テキスト ボックス 11">
            <a:extLst>
              <a:ext uri="{FF2B5EF4-FFF2-40B4-BE49-F238E27FC236}">
                <a16:creationId xmlns:a16="http://schemas.microsoft.com/office/drawing/2014/main" id="{0C571A5A-AAE2-C35F-8FF5-8F8A85ACCC05}"/>
              </a:ext>
            </a:extLst>
          </p:cNvPr>
          <p:cNvSpPr txBox="1"/>
          <p:nvPr/>
        </p:nvSpPr>
        <p:spPr>
          <a:xfrm>
            <a:off x="8083898" y="6657945"/>
            <a:ext cx="4061389" cy="200055"/>
          </a:xfrm>
          <a:prstGeom prst="rect">
            <a:avLst/>
          </a:prstGeom>
          <a:noFill/>
        </p:spPr>
        <p:txBody>
          <a:bodyPr wrap="square">
            <a:spAutoFit/>
          </a:bodyPr>
          <a:lstStyle/>
          <a:p>
            <a:r>
              <a:rPr lang="en-US" altLang="ja-JP" sz="700" dirty="0">
                <a:solidFill>
                  <a:srgbClr val="FF0000"/>
                </a:solidFill>
                <a:latin typeface="Amasis MT Pro Black" panose="02040A04050005020304" pitchFamily="18" charset="0"/>
              </a:rPr>
              <a:t>https://www.govinfo.gov/content/pkg/CRPT-116srpt233/pdf/CRPT-116srpt233.pdf</a:t>
            </a:r>
            <a:endParaRPr lang="ja-JP" altLang="en-US" sz="700" dirty="0">
              <a:solidFill>
                <a:srgbClr val="FF0000"/>
              </a:solidFill>
              <a:latin typeface="Amasis MT Pro Black" panose="02040A04050005020304" pitchFamily="18" charset="0"/>
            </a:endParaRPr>
          </a:p>
        </p:txBody>
      </p:sp>
      <p:pic>
        <p:nvPicPr>
          <p:cNvPr id="14" name="図 13">
            <a:extLst>
              <a:ext uri="{FF2B5EF4-FFF2-40B4-BE49-F238E27FC236}">
                <a16:creationId xmlns:a16="http://schemas.microsoft.com/office/drawing/2014/main" id="{498F7168-9100-8344-3F69-BF8C5936201C}"/>
              </a:ext>
            </a:extLst>
          </p:cNvPr>
          <p:cNvPicPr>
            <a:picLocks noChangeAspect="1"/>
          </p:cNvPicPr>
          <p:nvPr/>
        </p:nvPicPr>
        <p:blipFill>
          <a:blip r:embed="rId6"/>
          <a:stretch>
            <a:fillRect/>
          </a:stretch>
        </p:blipFill>
        <p:spPr>
          <a:xfrm>
            <a:off x="7473164" y="6221726"/>
            <a:ext cx="624110" cy="624110"/>
          </a:xfrm>
          <a:prstGeom prst="rect">
            <a:avLst/>
          </a:prstGeom>
        </p:spPr>
      </p:pic>
      <p:sp>
        <p:nvSpPr>
          <p:cNvPr id="16" name="テキスト ボックス 15">
            <a:extLst>
              <a:ext uri="{FF2B5EF4-FFF2-40B4-BE49-F238E27FC236}">
                <a16:creationId xmlns:a16="http://schemas.microsoft.com/office/drawing/2014/main" id="{2176BE07-AEE8-D62E-8A4C-AD7FE22F9D06}"/>
              </a:ext>
            </a:extLst>
          </p:cNvPr>
          <p:cNvSpPr txBox="1"/>
          <p:nvPr/>
        </p:nvSpPr>
        <p:spPr>
          <a:xfrm>
            <a:off x="170916" y="1696148"/>
            <a:ext cx="7614303" cy="215444"/>
          </a:xfrm>
          <a:prstGeom prst="rect">
            <a:avLst/>
          </a:prstGeom>
          <a:noFill/>
        </p:spPr>
        <p:txBody>
          <a:bodyPr wrap="square">
            <a:spAutoFit/>
          </a:bodyPr>
          <a:lstStyle/>
          <a:p>
            <a:pPr algn="ctr"/>
            <a:r>
              <a:rPr lang="en-US" altLang="ja-JP" sz="800" dirty="0">
                <a:solidFill>
                  <a:srgbClr val="FF0000"/>
                </a:solidFill>
                <a:latin typeface="Amasis MT Pro Black" panose="02040A04050005020304" pitchFamily="18" charset="0"/>
              </a:rPr>
              <a:t>https://www.fox10phoenix.com/news/us-navy-ufo-task-force-exists-and-sen-marco-rubio-wants-its-data-on-aerial-phenomena-threats</a:t>
            </a:r>
            <a:endParaRPr lang="ja-JP" altLang="en-US" sz="800" dirty="0">
              <a:solidFill>
                <a:srgbClr val="FF0000"/>
              </a:solidFill>
              <a:latin typeface="Amasis MT Pro Black" panose="02040A04050005020304" pitchFamily="18" charset="0"/>
            </a:endParaRPr>
          </a:p>
        </p:txBody>
      </p:sp>
      <p:sp>
        <p:nvSpPr>
          <p:cNvPr id="2" name="正方形/長方形 1">
            <a:extLst>
              <a:ext uri="{FF2B5EF4-FFF2-40B4-BE49-F238E27FC236}">
                <a16:creationId xmlns:a16="http://schemas.microsoft.com/office/drawing/2014/main" id="{D35E9FD7-3A4B-DDBE-F4DD-8B1BA37F7CDA}"/>
              </a:ext>
            </a:extLst>
          </p:cNvPr>
          <p:cNvSpPr/>
          <p:nvPr/>
        </p:nvSpPr>
        <p:spPr>
          <a:xfrm>
            <a:off x="0" y="5693"/>
            <a:ext cx="790486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米連邦議会で</a:t>
            </a:r>
            <a:r>
              <a:rPr kumimoji="1"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に関する調査と公聴会</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4547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noFill/>
        </p:spPr>
        <p:txBody>
          <a:bodyPr wrap="square" rtlCol="0">
            <a:spAutoFit/>
          </a:bodyPr>
          <a:lstStyle/>
          <a:p>
            <a:pPr algn="ctr"/>
            <a:r>
              <a:rPr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連邦議会の動向</a:t>
            </a:r>
            <a:endPar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108171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国防授権法とは</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3CC6A547-AE05-EB82-93A0-254CF4D98BE9}"/>
              </a:ext>
            </a:extLst>
          </p:cNvPr>
          <p:cNvPicPr>
            <a:picLocks noChangeAspect="1"/>
          </p:cNvPicPr>
          <p:nvPr/>
        </p:nvPicPr>
        <p:blipFill>
          <a:blip r:embed="rId2"/>
          <a:stretch>
            <a:fillRect/>
          </a:stretch>
        </p:blipFill>
        <p:spPr>
          <a:xfrm>
            <a:off x="118218" y="578848"/>
            <a:ext cx="4848870" cy="6148754"/>
          </a:xfrm>
          <a:custGeom>
            <a:avLst/>
            <a:gdLst>
              <a:gd name="connsiteX0" fmla="*/ 0 w 4848870"/>
              <a:gd name="connsiteY0" fmla="*/ 0 h 6148754"/>
              <a:gd name="connsiteX1" fmla="*/ 789673 w 4848870"/>
              <a:gd name="connsiteY1" fmla="*/ 0 h 6148754"/>
              <a:gd name="connsiteX2" fmla="*/ 1433880 w 4848870"/>
              <a:gd name="connsiteY2" fmla="*/ 0 h 6148754"/>
              <a:gd name="connsiteX3" fmla="*/ 2126576 w 4848870"/>
              <a:gd name="connsiteY3" fmla="*/ 0 h 6148754"/>
              <a:gd name="connsiteX4" fmla="*/ 2673805 w 4848870"/>
              <a:gd name="connsiteY4" fmla="*/ 0 h 6148754"/>
              <a:gd name="connsiteX5" fmla="*/ 3318012 w 4848870"/>
              <a:gd name="connsiteY5" fmla="*/ 0 h 6148754"/>
              <a:gd name="connsiteX6" fmla="*/ 4059197 w 4848870"/>
              <a:gd name="connsiteY6" fmla="*/ 0 h 6148754"/>
              <a:gd name="connsiteX7" fmla="*/ 4848870 w 4848870"/>
              <a:gd name="connsiteY7" fmla="*/ 0 h 6148754"/>
              <a:gd name="connsiteX8" fmla="*/ 4848870 w 4848870"/>
              <a:gd name="connsiteY8" fmla="*/ 744682 h 6148754"/>
              <a:gd name="connsiteX9" fmla="*/ 4848870 w 4848870"/>
              <a:gd name="connsiteY9" fmla="*/ 1550852 h 6148754"/>
              <a:gd name="connsiteX10" fmla="*/ 4848870 w 4848870"/>
              <a:gd name="connsiteY10" fmla="*/ 2111072 h 6148754"/>
              <a:gd name="connsiteX11" fmla="*/ 4848870 w 4848870"/>
              <a:gd name="connsiteY11" fmla="*/ 2732780 h 6148754"/>
              <a:gd name="connsiteX12" fmla="*/ 4848870 w 4848870"/>
              <a:gd name="connsiteY12" fmla="*/ 3477462 h 6148754"/>
              <a:gd name="connsiteX13" fmla="*/ 4848870 w 4848870"/>
              <a:gd name="connsiteY13" fmla="*/ 4099169 h 6148754"/>
              <a:gd name="connsiteX14" fmla="*/ 4848870 w 4848870"/>
              <a:gd name="connsiteY14" fmla="*/ 4782364 h 6148754"/>
              <a:gd name="connsiteX15" fmla="*/ 4848870 w 4848870"/>
              <a:gd name="connsiteY15" fmla="*/ 6148754 h 6148754"/>
              <a:gd name="connsiteX16" fmla="*/ 4253152 w 4848870"/>
              <a:gd name="connsiteY16" fmla="*/ 6148754 h 6148754"/>
              <a:gd name="connsiteX17" fmla="*/ 3657433 w 4848870"/>
              <a:gd name="connsiteY17" fmla="*/ 6148754 h 6148754"/>
              <a:gd name="connsiteX18" fmla="*/ 3061715 w 4848870"/>
              <a:gd name="connsiteY18" fmla="*/ 6148754 h 6148754"/>
              <a:gd name="connsiteX19" fmla="*/ 2417508 w 4848870"/>
              <a:gd name="connsiteY19" fmla="*/ 6148754 h 6148754"/>
              <a:gd name="connsiteX20" fmla="*/ 1773301 w 4848870"/>
              <a:gd name="connsiteY20" fmla="*/ 6148754 h 6148754"/>
              <a:gd name="connsiteX21" fmla="*/ 1080605 w 4848870"/>
              <a:gd name="connsiteY21" fmla="*/ 6148754 h 6148754"/>
              <a:gd name="connsiteX22" fmla="*/ 0 w 4848870"/>
              <a:gd name="connsiteY22" fmla="*/ 6148754 h 6148754"/>
              <a:gd name="connsiteX23" fmla="*/ 0 w 4848870"/>
              <a:gd name="connsiteY23" fmla="*/ 5465559 h 6148754"/>
              <a:gd name="connsiteX24" fmla="*/ 0 w 4848870"/>
              <a:gd name="connsiteY24" fmla="*/ 4905339 h 6148754"/>
              <a:gd name="connsiteX25" fmla="*/ 0 w 4848870"/>
              <a:gd name="connsiteY25" fmla="*/ 4222144 h 6148754"/>
              <a:gd name="connsiteX26" fmla="*/ 0 w 4848870"/>
              <a:gd name="connsiteY26" fmla="*/ 3723412 h 6148754"/>
              <a:gd name="connsiteX27" fmla="*/ 0 w 4848870"/>
              <a:gd name="connsiteY27" fmla="*/ 2978730 h 6148754"/>
              <a:gd name="connsiteX28" fmla="*/ 0 w 4848870"/>
              <a:gd name="connsiteY28" fmla="*/ 2172560 h 6148754"/>
              <a:gd name="connsiteX29" fmla="*/ 0 w 4848870"/>
              <a:gd name="connsiteY29" fmla="*/ 1550852 h 6148754"/>
              <a:gd name="connsiteX30" fmla="*/ 0 w 4848870"/>
              <a:gd name="connsiteY30" fmla="*/ 744682 h 6148754"/>
              <a:gd name="connsiteX31" fmla="*/ 0 w 4848870"/>
              <a:gd name="connsiteY31" fmla="*/ 0 h 61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48870" h="6148754" fill="none" extrusionOk="0">
                <a:moveTo>
                  <a:pt x="0" y="0"/>
                </a:moveTo>
                <a:cubicBezTo>
                  <a:pt x="298958" y="-13950"/>
                  <a:pt x="457494" y="28374"/>
                  <a:pt x="789673" y="0"/>
                </a:cubicBezTo>
                <a:cubicBezTo>
                  <a:pt x="1121852" y="-28374"/>
                  <a:pt x="1124802" y="-21626"/>
                  <a:pt x="1433880" y="0"/>
                </a:cubicBezTo>
                <a:cubicBezTo>
                  <a:pt x="1742958" y="21626"/>
                  <a:pt x="1894963" y="-13022"/>
                  <a:pt x="2126576" y="0"/>
                </a:cubicBezTo>
                <a:cubicBezTo>
                  <a:pt x="2358189" y="13022"/>
                  <a:pt x="2436585" y="-8083"/>
                  <a:pt x="2673805" y="0"/>
                </a:cubicBezTo>
                <a:cubicBezTo>
                  <a:pt x="2911025" y="8083"/>
                  <a:pt x="3027705" y="17107"/>
                  <a:pt x="3318012" y="0"/>
                </a:cubicBezTo>
                <a:cubicBezTo>
                  <a:pt x="3608319" y="-17107"/>
                  <a:pt x="3695963" y="30680"/>
                  <a:pt x="4059197" y="0"/>
                </a:cubicBezTo>
                <a:cubicBezTo>
                  <a:pt x="4422431" y="-30680"/>
                  <a:pt x="4473738" y="9008"/>
                  <a:pt x="4848870" y="0"/>
                </a:cubicBezTo>
                <a:cubicBezTo>
                  <a:pt x="4884559" y="191722"/>
                  <a:pt x="4855335" y="576207"/>
                  <a:pt x="4848870" y="744682"/>
                </a:cubicBezTo>
                <a:cubicBezTo>
                  <a:pt x="4842405" y="913157"/>
                  <a:pt x="4811317" y="1283523"/>
                  <a:pt x="4848870" y="1550852"/>
                </a:cubicBezTo>
                <a:cubicBezTo>
                  <a:pt x="4886424" y="1818181"/>
                  <a:pt x="4842497" y="1911319"/>
                  <a:pt x="4848870" y="2111072"/>
                </a:cubicBezTo>
                <a:cubicBezTo>
                  <a:pt x="4855243" y="2310825"/>
                  <a:pt x="4818842" y="2574148"/>
                  <a:pt x="4848870" y="2732780"/>
                </a:cubicBezTo>
                <a:cubicBezTo>
                  <a:pt x="4878898" y="2891412"/>
                  <a:pt x="4850517" y="3308927"/>
                  <a:pt x="4848870" y="3477462"/>
                </a:cubicBezTo>
                <a:cubicBezTo>
                  <a:pt x="4847223" y="3645997"/>
                  <a:pt x="4823373" y="3856956"/>
                  <a:pt x="4848870" y="4099169"/>
                </a:cubicBezTo>
                <a:cubicBezTo>
                  <a:pt x="4874367" y="4341382"/>
                  <a:pt x="4862327" y="4599993"/>
                  <a:pt x="4848870" y="4782364"/>
                </a:cubicBezTo>
                <a:cubicBezTo>
                  <a:pt x="4835413" y="4964735"/>
                  <a:pt x="4910855" y="5740565"/>
                  <a:pt x="4848870" y="6148754"/>
                </a:cubicBezTo>
                <a:cubicBezTo>
                  <a:pt x="4617547" y="6127426"/>
                  <a:pt x="4482450" y="6160872"/>
                  <a:pt x="4253152" y="6148754"/>
                </a:cubicBezTo>
                <a:cubicBezTo>
                  <a:pt x="4023854" y="6136636"/>
                  <a:pt x="3843940" y="6144270"/>
                  <a:pt x="3657433" y="6148754"/>
                </a:cubicBezTo>
                <a:cubicBezTo>
                  <a:pt x="3470926" y="6153238"/>
                  <a:pt x="3272226" y="6178203"/>
                  <a:pt x="3061715" y="6148754"/>
                </a:cubicBezTo>
                <a:cubicBezTo>
                  <a:pt x="2851204" y="6119305"/>
                  <a:pt x="2664939" y="6154808"/>
                  <a:pt x="2417508" y="6148754"/>
                </a:cubicBezTo>
                <a:cubicBezTo>
                  <a:pt x="2170077" y="6142700"/>
                  <a:pt x="2094009" y="6125311"/>
                  <a:pt x="1773301" y="6148754"/>
                </a:cubicBezTo>
                <a:cubicBezTo>
                  <a:pt x="1452593" y="6172197"/>
                  <a:pt x="1305508" y="6134022"/>
                  <a:pt x="1080605" y="6148754"/>
                </a:cubicBezTo>
                <a:cubicBezTo>
                  <a:pt x="855702" y="6163486"/>
                  <a:pt x="250365" y="6177514"/>
                  <a:pt x="0" y="6148754"/>
                </a:cubicBezTo>
                <a:cubicBezTo>
                  <a:pt x="-29563" y="5933112"/>
                  <a:pt x="10079" y="5636999"/>
                  <a:pt x="0" y="5465559"/>
                </a:cubicBezTo>
                <a:cubicBezTo>
                  <a:pt x="-10079" y="5294120"/>
                  <a:pt x="-1725" y="5122973"/>
                  <a:pt x="0" y="4905339"/>
                </a:cubicBezTo>
                <a:cubicBezTo>
                  <a:pt x="1725" y="4687705"/>
                  <a:pt x="16420" y="4472115"/>
                  <a:pt x="0" y="4222144"/>
                </a:cubicBezTo>
                <a:cubicBezTo>
                  <a:pt x="-16420" y="3972173"/>
                  <a:pt x="11280" y="3880231"/>
                  <a:pt x="0" y="3723412"/>
                </a:cubicBezTo>
                <a:cubicBezTo>
                  <a:pt x="-11280" y="3566593"/>
                  <a:pt x="-30273" y="3243055"/>
                  <a:pt x="0" y="2978730"/>
                </a:cubicBezTo>
                <a:cubicBezTo>
                  <a:pt x="30273" y="2714405"/>
                  <a:pt x="35654" y="2411616"/>
                  <a:pt x="0" y="2172560"/>
                </a:cubicBezTo>
                <a:cubicBezTo>
                  <a:pt x="-35654" y="1933504"/>
                  <a:pt x="5335" y="1830405"/>
                  <a:pt x="0" y="1550852"/>
                </a:cubicBezTo>
                <a:cubicBezTo>
                  <a:pt x="-5335" y="1271299"/>
                  <a:pt x="-6727" y="1121432"/>
                  <a:pt x="0" y="744682"/>
                </a:cubicBezTo>
                <a:cubicBezTo>
                  <a:pt x="6727" y="367932"/>
                  <a:pt x="-26125" y="295403"/>
                  <a:pt x="0" y="0"/>
                </a:cubicBezTo>
                <a:close/>
              </a:path>
              <a:path w="4848870" h="6148754" stroke="0" extrusionOk="0">
                <a:moveTo>
                  <a:pt x="0" y="0"/>
                </a:moveTo>
                <a:cubicBezTo>
                  <a:pt x="307140" y="1272"/>
                  <a:pt x="385549" y="12740"/>
                  <a:pt x="644207" y="0"/>
                </a:cubicBezTo>
                <a:cubicBezTo>
                  <a:pt x="902865" y="-12740"/>
                  <a:pt x="967535" y="-1845"/>
                  <a:pt x="1239925" y="0"/>
                </a:cubicBezTo>
                <a:cubicBezTo>
                  <a:pt x="1512315" y="1845"/>
                  <a:pt x="1731450" y="25553"/>
                  <a:pt x="1884132" y="0"/>
                </a:cubicBezTo>
                <a:cubicBezTo>
                  <a:pt x="2036814" y="-25553"/>
                  <a:pt x="2338116" y="7971"/>
                  <a:pt x="2479851" y="0"/>
                </a:cubicBezTo>
                <a:cubicBezTo>
                  <a:pt x="2621586" y="-7971"/>
                  <a:pt x="2904539" y="21979"/>
                  <a:pt x="3172546" y="0"/>
                </a:cubicBezTo>
                <a:cubicBezTo>
                  <a:pt x="3440554" y="-21979"/>
                  <a:pt x="3586264" y="22058"/>
                  <a:pt x="3768265" y="0"/>
                </a:cubicBezTo>
                <a:cubicBezTo>
                  <a:pt x="3950266" y="-22058"/>
                  <a:pt x="4359818" y="37400"/>
                  <a:pt x="4848870" y="0"/>
                </a:cubicBezTo>
                <a:cubicBezTo>
                  <a:pt x="4838617" y="188466"/>
                  <a:pt x="4851381" y="441846"/>
                  <a:pt x="4848870" y="744682"/>
                </a:cubicBezTo>
                <a:cubicBezTo>
                  <a:pt x="4846359" y="1047518"/>
                  <a:pt x="4822551" y="1116076"/>
                  <a:pt x="4848870" y="1366390"/>
                </a:cubicBezTo>
                <a:cubicBezTo>
                  <a:pt x="4875189" y="1616704"/>
                  <a:pt x="4880722" y="1748186"/>
                  <a:pt x="4848870" y="2111072"/>
                </a:cubicBezTo>
                <a:cubicBezTo>
                  <a:pt x="4817018" y="2473958"/>
                  <a:pt x="4843145" y="2470611"/>
                  <a:pt x="4848870" y="2609804"/>
                </a:cubicBezTo>
                <a:cubicBezTo>
                  <a:pt x="4854595" y="2748997"/>
                  <a:pt x="4835557" y="3005819"/>
                  <a:pt x="4848870" y="3170024"/>
                </a:cubicBezTo>
                <a:cubicBezTo>
                  <a:pt x="4862183" y="3334229"/>
                  <a:pt x="4875416" y="3710099"/>
                  <a:pt x="4848870" y="3914707"/>
                </a:cubicBezTo>
                <a:cubicBezTo>
                  <a:pt x="4822324" y="4119315"/>
                  <a:pt x="4866163" y="4322286"/>
                  <a:pt x="4848870" y="4474927"/>
                </a:cubicBezTo>
                <a:cubicBezTo>
                  <a:pt x="4831577" y="4627568"/>
                  <a:pt x="4841512" y="4990823"/>
                  <a:pt x="4848870" y="5158121"/>
                </a:cubicBezTo>
                <a:cubicBezTo>
                  <a:pt x="4856228" y="5325419"/>
                  <a:pt x="4877500" y="5900312"/>
                  <a:pt x="4848870" y="6148754"/>
                </a:cubicBezTo>
                <a:cubicBezTo>
                  <a:pt x="4624816" y="6127904"/>
                  <a:pt x="4420161" y="6140514"/>
                  <a:pt x="4156174" y="6148754"/>
                </a:cubicBezTo>
                <a:cubicBezTo>
                  <a:pt x="3892187" y="6156994"/>
                  <a:pt x="3706342" y="6148107"/>
                  <a:pt x="3366501" y="6148754"/>
                </a:cubicBezTo>
                <a:cubicBezTo>
                  <a:pt x="3026660" y="6149401"/>
                  <a:pt x="2900365" y="6110721"/>
                  <a:pt x="2576828" y="6148754"/>
                </a:cubicBezTo>
                <a:cubicBezTo>
                  <a:pt x="2253291" y="6186787"/>
                  <a:pt x="1973215" y="6137736"/>
                  <a:pt x="1787155" y="6148754"/>
                </a:cubicBezTo>
                <a:cubicBezTo>
                  <a:pt x="1601095" y="6159772"/>
                  <a:pt x="1309018" y="6155021"/>
                  <a:pt x="1045971" y="6148754"/>
                </a:cubicBezTo>
                <a:cubicBezTo>
                  <a:pt x="782924" y="6142487"/>
                  <a:pt x="377182" y="6160897"/>
                  <a:pt x="0" y="6148754"/>
                </a:cubicBezTo>
                <a:cubicBezTo>
                  <a:pt x="-24650" y="5882574"/>
                  <a:pt x="-23630" y="5614200"/>
                  <a:pt x="0" y="5465559"/>
                </a:cubicBezTo>
                <a:cubicBezTo>
                  <a:pt x="23630" y="5316919"/>
                  <a:pt x="6457" y="5070907"/>
                  <a:pt x="0" y="4966827"/>
                </a:cubicBezTo>
                <a:cubicBezTo>
                  <a:pt x="-6457" y="4862747"/>
                  <a:pt x="984" y="4491548"/>
                  <a:pt x="0" y="4222144"/>
                </a:cubicBezTo>
                <a:cubicBezTo>
                  <a:pt x="-984" y="3952740"/>
                  <a:pt x="4665" y="3821628"/>
                  <a:pt x="0" y="3477462"/>
                </a:cubicBezTo>
                <a:cubicBezTo>
                  <a:pt x="-4665" y="3133296"/>
                  <a:pt x="32226" y="3011471"/>
                  <a:pt x="0" y="2794267"/>
                </a:cubicBezTo>
                <a:cubicBezTo>
                  <a:pt x="-32226" y="2577064"/>
                  <a:pt x="-24127" y="2341488"/>
                  <a:pt x="0" y="2049585"/>
                </a:cubicBezTo>
                <a:cubicBezTo>
                  <a:pt x="24127" y="1757682"/>
                  <a:pt x="29402" y="1607409"/>
                  <a:pt x="0" y="1304902"/>
                </a:cubicBezTo>
                <a:cubicBezTo>
                  <a:pt x="-29402" y="1002395"/>
                  <a:pt x="-5181" y="915675"/>
                  <a:pt x="0" y="683195"/>
                </a:cubicBezTo>
                <a:cubicBezTo>
                  <a:pt x="5181" y="450715"/>
                  <a:pt x="-3243" y="212963"/>
                  <a:pt x="0" y="0"/>
                </a:cubicBezTo>
                <a:close/>
              </a:path>
            </a:pathLst>
          </a:custGeom>
          <a:ln>
            <a:solidFill>
              <a:srgbClr val="C00000"/>
            </a:solidFill>
            <a:prstDash val="sysDot"/>
            <a:extLst>
              <a:ext uri="{C807C97D-BFC1-408E-A445-0C87EB9F89A2}">
                <ask:lineSketchStyleProps xmlns:ask="http://schemas.microsoft.com/office/drawing/2018/sketchyshapes" sd="3525611328">
                  <a:prstGeom prst="rect">
                    <a:avLst/>
                  </a:prstGeom>
                  <ask:type>
                    <ask:lineSketchFreehand/>
                  </ask:type>
                </ask:lineSketchStyleProps>
              </a:ext>
            </a:extLst>
          </a:ln>
          <a:effectLst>
            <a:glow rad="63500">
              <a:schemeClr val="accent2">
                <a:satMod val="175000"/>
                <a:alpha val="40000"/>
              </a:schemeClr>
            </a:glow>
          </a:effectLst>
        </p:spPr>
      </p:pic>
      <p:sp>
        <p:nvSpPr>
          <p:cNvPr id="7" name="テキスト ボックス 6">
            <a:extLst>
              <a:ext uri="{FF2B5EF4-FFF2-40B4-BE49-F238E27FC236}">
                <a16:creationId xmlns:a16="http://schemas.microsoft.com/office/drawing/2014/main" id="{F0B1CD33-7AD9-FE20-B869-3DF45EDD3979}"/>
              </a:ext>
            </a:extLst>
          </p:cNvPr>
          <p:cNvSpPr txBox="1"/>
          <p:nvPr/>
        </p:nvSpPr>
        <p:spPr>
          <a:xfrm>
            <a:off x="5148049" y="587313"/>
            <a:ext cx="6811748" cy="6186309"/>
          </a:xfrm>
          <a:prstGeom prst="rect">
            <a:avLst/>
          </a:prstGeom>
          <a:solidFill>
            <a:srgbClr val="FFFF00"/>
          </a:solid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●国防授権法</a:t>
            </a:r>
            <a:r>
              <a:rPr lang="ja-JP" altLang="en-US" b="1"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rPr>
              <a:t>（</a:t>
            </a:r>
            <a:r>
              <a:rPr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National Defense Authorization Act</a:t>
            </a:r>
            <a:r>
              <a:rPr lang="ja-JP" altLang="en-US" dirty="0">
                <a:solidFill>
                  <a:srgbClr val="C00000"/>
                </a:solidFill>
                <a:latin typeface="ADLaM Display" panose="02010000000000000000" pitchFamily="2" charset="0"/>
                <a:cs typeface="ADLaM Display" panose="02010000000000000000" pitchFamily="2" charset="0"/>
              </a:rPr>
              <a:t>）</a:t>
            </a:r>
            <a:r>
              <a:rPr lang="ja-JP" altLang="en-US" b="1" dirty="0">
                <a:latin typeface="BIZ UDPゴシック" panose="020B0400000000000000" pitchFamily="50" charset="-128"/>
                <a:ea typeface="BIZ UDPゴシック" panose="020B0400000000000000" pitchFamily="50" charset="-128"/>
              </a:rPr>
              <a:t>は、国防総省歳出予算法の前提となる法律で、国防予算の大枠や主要な国防政策、国防省の組織の改編等を定める方法律で、「国防権限法」と呼ばれる場合もある。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●国防総省の説明責任や透明性を向上させるために、連邦議会への報告義務など、多数の行政監視条項も盛り込まれている。今回の勉強会で説明する</a:t>
            </a:r>
            <a:r>
              <a:rPr lang="en-US" altLang="ja-JP" b="1" dirty="0">
                <a:latin typeface="BIZ UDPゴシック" panose="020B0400000000000000" pitchFamily="50" charset="-128"/>
                <a:ea typeface="BIZ UDPゴシック" panose="020B0400000000000000" pitchFamily="50" charset="-128"/>
              </a:rPr>
              <a:t>UAP</a:t>
            </a:r>
            <a:r>
              <a:rPr lang="ja-JP" altLang="en-US" b="1" dirty="0">
                <a:latin typeface="BIZ UDPゴシック" panose="020B0400000000000000" pitchFamily="50" charset="-128"/>
                <a:ea typeface="BIZ UDPゴシック" panose="020B0400000000000000" pitchFamily="50" charset="-128"/>
              </a:rPr>
              <a:t>に関する条項も含まれている。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国防授権法は、</a:t>
            </a:r>
            <a:r>
              <a:rPr lang="en-US" altLang="ja-JP" b="1" dirty="0">
                <a:solidFill>
                  <a:srgbClr val="C00000"/>
                </a:solidFill>
                <a:latin typeface="BIZ UDPゴシック" panose="020B0400000000000000" pitchFamily="50" charset="-128"/>
                <a:ea typeface="BIZ UDPゴシック" panose="020B0400000000000000" pitchFamily="50" charset="-128"/>
              </a:rPr>
              <a:t>1961</a:t>
            </a:r>
            <a:r>
              <a:rPr lang="ja-JP" altLang="en-US" b="1" dirty="0">
                <a:solidFill>
                  <a:srgbClr val="C00000"/>
                </a:solidFill>
                <a:latin typeface="BIZ UDPゴシック" panose="020B0400000000000000" pitchFamily="50" charset="-128"/>
                <a:ea typeface="BIZ UDPゴシック" panose="020B0400000000000000" pitchFamily="50" charset="-128"/>
              </a:rPr>
              <a:t>会計年度以来、毎会計年度成立</a:t>
            </a:r>
            <a:r>
              <a:rPr lang="ja-JP" altLang="en-US" b="1" dirty="0">
                <a:latin typeface="BIZ UDPゴシック" panose="020B0400000000000000" pitchFamily="50" charset="-128"/>
                <a:ea typeface="BIZ UDPゴシック" panose="020B0400000000000000" pitchFamily="50" charset="-128"/>
              </a:rPr>
              <a:t>してきた</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国防授権法は、連邦政府の省庁の組織の運営や活動、施策等に法的根拠を与え、</a:t>
            </a:r>
            <a:r>
              <a:rPr lang="ja-JP" altLang="en-US" b="1" dirty="0">
                <a:solidFill>
                  <a:srgbClr val="C00000"/>
                </a:solidFill>
                <a:latin typeface="BIZ UDPゴシック" panose="020B0400000000000000" pitchFamily="50" charset="-128"/>
                <a:ea typeface="BIZ UDPゴシック" panose="020B0400000000000000" pitchFamily="50" charset="-128"/>
              </a:rPr>
              <a:t>歳出予算法の立法を承認（授権）する</a:t>
            </a:r>
            <a:r>
              <a:rPr lang="ja-JP" altLang="en-US" b="1" dirty="0">
                <a:latin typeface="BIZ UDPゴシック" panose="020B0400000000000000" pitchFamily="50" charset="-128"/>
                <a:ea typeface="BIZ UDPゴシック" panose="020B0400000000000000" pitchFamily="50" charset="-128"/>
              </a:rPr>
              <a:t>もので、歳出予算法の前提となる法律である。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●国防授権法は、国防省歳出予算法を代替することはできないが、連邦議会両院の規則や先例で、国防授権法で承認されていない歳出予算を原則として禁じている</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●国防授権法は、</a:t>
            </a:r>
            <a:r>
              <a:rPr lang="ja-JP" altLang="en-US" b="1" dirty="0">
                <a:solidFill>
                  <a:srgbClr val="C00000"/>
                </a:solidFill>
                <a:latin typeface="BIZ UDPゴシック" panose="020B0400000000000000" pitchFamily="50" charset="-128"/>
                <a:ea typeface="BIZ UDPゴシック" panose="020B0400000000000000" pitchFamily="50" charset="-128"/>
              </a:rPr>
              <a:t>国防省</a:t>
            </a:r>
            <a:r>
              <a:rPr lang="ja-JP" altLang="en-US" b="1" dirty="0">
                <a:latin typeface="BIZ UDPゴシック" panose="020B0400000000000000" pitchFamily="50" charset="-128"/>
                <a:ea typeface="BIZ UDPゴシック" panose="020B0400000000000000" pitchFamily="50" charset="-128"/>
              </a:rPr>
              <a:t>、</a:t>
            </a:r>
            <a:r>
              <a:rPr lang="ja-JP" altLang="en-US" b="1" dirty="0">
                <a:solidFill>
                  <a:srgbClr val="C00000"/>
                </a:solidFill>
                <a:latin typeface="BIZ UDPゴシック" panose="020B0400000000000000" pitchFamily="50" charset="-128"/>
                <a:ea typeface="BIZ UDPゴシック" panose="020B0400000000000000" pitchFamily="50" charset="-128"/>
              </a:rPr>
              <a:t>エネルギー省の国防関係原子力プログラム</a:t>
            </a:r>
            <a:r>
              <a:rPr lang="ja-JP" altLang="en-US" b="1" dirty="0">
                <a:latin typeface="BIZ UDPゴシック" panose="020B0400000000000000" pitchFamily="50" charset="-128"/>
                <a:ea typeface="BIZ UDPゴシック" panose="020B0400000000000000" pitchFamily="50" charset="-128"/>
              </a:rPr>
              <a:t>、</a:t>
            </a:r>
            <a:r>
              <a:rPr lang="ja-JP" altLang="en-US" b="1" dirty="0">
                <a:solidFill>
                  <a:srgbClr val="C00000"/>
                </a:solidFill>
                <a:latin typeface="BIZ UDPゴシック" panose="020B0400000000000000" pitchFamily="50" charset="-128"/>
                <a:ea typeface="BIZ UDPゴシック" panose="020B0400000000000000" pitchFamily="50" charset="-128"/>
              </a:rPr>
              <a:t>その他の連邦政府の国防関係の活動に対する歳出予算法の立法を授権</a:t>
            </a:r>
            <a:r>
              <a:rPr lang="ja-JP" altLang="en-US" b="1" dirty="0">
                <a:latin typeface="BIZ UDPゴシック" panose="020B0400000000000000" pitchFamily="50" charset="-128"/>
                <a:ea typeface="BIZ UDPゴシック" panose="020B0400000000000000" pitchFamily="50" charset="-128"/>
              </a:rPr>
              <a:t>し、予算額の上限や指標を提示し、予算の使用目的や使用額の制限等も規定するものである。</a:t>
            </a:r>
          </a:p>
        </p:txBody>
      </p:sp>
      <p:pic>
        <p:nvPicPr>
          <p:cNvPr id="11" name="図 10">
            <a:extLst>
              <a:ext uri="{FF2B5EF4-FFF2-40B4-BE49-F238E27FC236}">
                <a16:creationId xmlns:a16="http://schemas.microsoft.com/office/drawing/2014/main" id="{9C3D6BB3-BDDF-4F06-18BB-7802ED73700C}"/>
              </a:ext>
            </a:extLst>
          </p:cNvPr>
          <p:cNvPicPr>
            <a:picLocks noChangeAspect="1"/>
          </p:cNvPicPr>
          <p:nvPr/>
        </p:nvPicPr>
        <p:blipFill>
          <a:blip r:embed="rId3"/>
          <a:stretch>
            <a:fillRect/>
          </a:stretch>
        </p:blipFill>
        <p:spPr>
          <a:xfrm>
            <a:off x="232203" y="5901856"/>
            <a:ext cx="754592" cy="754592"/>
          </a:xfrm>
          <a:prstGeom prst="rect">
            <a:avLst/>
          </a:prstGeom>
        </p:spPr>
      </p:pic>
    </p:spTree>
    <p:extLst>
      <p:ext uri="{BB962C8B-B14F-4D97-AF65-F5344CB8AC3E}">
        <p14:creationId xmlns:p14="http://schemas.microsoft.com/office/powerpoint/2010/main" val="120438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国防授権法２０２４</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 name="Picture 4" descr="UFOのイラスト">
            <a:extLst>
              <a:ext uri="{FF2B5EF4-FFF2-40B4-BE49-F238E27FC236}">
                <a16:creationId xmlns:a16="http://schemas.microsoft.com/office/drawing/2014/main" id="{B036415F-9EB2-4050-7C8B-D20B1FB5C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6" y="589435"/>
            <a:ext cx="1466284" cy="115469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0A650C6D-6AE9-9145-B26B-06D485A79063}"/>
              </a:ext>
            </a:extLst>
          </p:cNvPr>
          <p:cNvPicPr>
            <a:picLocks noChangeAspect="1"/>
          </p:cNvPicPr>
          <p:nvPr/>
        </p:nvPicPr>
        <p:blipFill>
          <a:blip r:embed="rId3"/>
          <a:stretch>
            <a:fillRect/>
          </a:stretch>
        </p:blipFill>
        <p:spPr>
          <a:xfrm>
            <a:off x="145373" y="1680073"/>
            <a:ext cx="3579960" cy="5108283"/>
          </a:xfrm>
          <a:prstGeom prst="rect">
            <a:avLst/>
          </a:prstGeom>
          <a:ln>
            <a:solidFill>
              <a:srgbClr val="C00000"/>
            </a:solidFill>
          </a:ln>
        </p:spPr>
      </p:pic>
      <p:pic>
        <p:nvPicPr>
          <p:cNvPr id="12" name="図 11">
            <a:extLst>
              <a:ext uri="{FF2B5EF4-FFF2-40B4-BE49-F238E27FC236}">
                <a16:creationId xmlns:a16="http://schemas.microsoft.com/office/drawing/2014/main" id="{D09497F4-C06E-EA87-6B87-808078338988}"/>
              </a:ext>
            </a:extLst>
          </p:cNvPr>
          <p:cNvPicPr>
            <a:picLocks noChangeAspect="1"/>
          </p:cNvPicPr>
          <p:nvPr/>
        </p:nvPicPr>
        <p:blipFill>
          <a:blip r:embed="rId4"/>
          <a:stretch>
            <a:fillRect/>
          </a:stretch>
        </p:blipFill>
        <p:spPr>
          <a:xfrm>
            <a:off x="2581371" y="2135545"/>
            <a:ext cx="847630" cy="847630"/>
          </a:xfrm>
          <a:prstGeom prst="rect">
            <a:avLst/>
          </a:prstGeom>
        </p:spPr>
      </p:pic>
      <p:sp>
        <p:nvSpPr>
          <p:cNvPr id="13" name="テキスト ボックス 12">
            <a:extLst>
              <a:ext uri="{FF2B5EF4-FFF2-40B4-BE49-F238E27FC236}">
                <a16:creationId xmlns:a16="http://schemas.microsoft.com/office/drawing/2014/main" id="{152D0747-785B-D6FB-2770-AC7158637FCF}"/>
              </a:ext>
            </a:extLst>
          </p:cNvPr>
          <p:cNvSpPr txBox="1"/>
          <p:nvPr/>
        </p:nvSpPr>
        <p:spPr>
          <a:xfrm>
            <a:off x="3903133" y="1778000"/>
            <a:ext cx="8017933" cy="193899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国防授権法（</a:t>
            </a:r>
            <a:r>
              <a:rPr lang="en-US" altLang="ja-JP" dirty="0">
                <a:latin typeface="Congenial Black" panose="02000503040000020004" pitchFamily="2" charset="0"/>
              </a:rPr>
              <a:t>NATIONAL DEFENSE AUTHORIZATION ACT</a:t>
            </a:r>
            <a:r>
              <a:rPr lang="ja-JP" altLang="en-US" dirty="0">
                <a:latin typeface="BIZ UDP明朝 Medium" panose="02020500000000000000" pitchFamily="18" charset="-128"/>
                <a:ea typeface="BIZ UDP明朝 Medium" panose="02020500000000000000" pitchFamily="18" charset="-128"/>
              </a:rPr>
              <a:t>：</a:t>
            </a:r>
            <a:r>
              <a:rPr lang="en-US" altLang="ja-JP" dirty="0">
                <a:latin typeface="Congenial Black" panose="02000503040000020004" pitchFamily="2" charset="0"/>
                <a:ea typeface="BIZ UDP明朝 Medium" panose="02020500000000000000" pitchFamily="18" charset="-128"/>
              </a:rPr>
              <a:t>NDAA</a:t>
            </a:r>
            <a:r>
              <a:rPr lang="ja-JP" altLang="en-US"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は、米国防予算の大枠を定める政策法案である。</a:t>
            </a:r>
            <a:endParaRPr kumimoji="1" lang="en-US" altLang="ja-JP" dirty="0">
              <a:latin typeface="BIZ UDP明朝 Medium" panose="02020500000000000000" pitchFamily="18" charset="-128"/>
              <a:ea typeface="BIZ UDP明朝 Medium" panose="02020500000000000000" pitchFamily="18" charset="-128"/>
            </a:endParaRPr>
          </a:p>
          <a:p>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左図の</a:t>
            </a:r>
            <a:r>
              <a:rPr lang="ja-JP" altLang="en-US" sz="1600" b="1" dirty="0">
                <a:latin typeface="BIZ UDP明朝 Medium" panose="02020500000000000000" pitchFamily="18" charset="-128"/>
                <a:ea typeface="BIZ UDP明朝 Medium" panose="02020500000000000000" pitchFamily="18" charset="-128"/>
              </a:rPr>
              <a:t>「</a:t>
            </a:r>
            <a:r>
              <a:rPr lang="en-US" altLang="ja-JP" sz="1600" b="1" dirty="0">
                <a:solidFill>
                  <a:srgbClr val="C00000"/>
                </a:solidFill>
                <a:latin typeface="BIZ UDP明朝 Medium" panose="02020500000000000000" pitchFamily="18" charset="-128"/>
                <a:ea typeface="BIZ UDP明朝 Medium" panose="02020500000000000000" pitchFamily="18" charset="-128"/>
              </a:rPr>
              <a:t>NATIONAL DEFENSE AUTHORIZATION ACT FOR FISCAL YEAR 2024</a:t>
            </a:r>
            <a:r>
              <a:rPr lang="ja-JP" altLang="en-US" sz="1600" b="1" dirty="0">
                <a:latin typeface="BIZ UDP明朝 Medium" panose="02020500000000000000" pitchFamily="18" charset="-128"/>
                <a:ea typeface="BIZ UDP明朝 Medium" panose="02020500000000000000" pitchFamily="18" charset="-128"/>
              </a:rPr>
              <a:t>」（</a:t>
            </a:r>
            <a:r>
              <a:rPr kumimoji="1" lang="en-US" altLang="ja-JP" sz="1600" b="1" dirty="0">
                <a:latin typeface="BIZ UDP明朝 Medium" panose="02020500000000000000" pitchFamily="18" charset="-128"/>
                <a:ea typeface="BIZ UDP明朝 Medium" panose="02020500000000000000" pitchFamily="18" charset="-128"/>
              </a:rPr>
              <a:t>NDAA H.R.2670</a:t>
            </a:r>
            <a:r>
              <a:rPr kumimoji="1" lang="ja-JP" altLang="en-US" sz="1600" b="1" dirty="0">
                <a:latin typeface="BIZ UDP明朝 Medium" panose="02020500000000000000" pitchFamily="18" charset="-128"/>
                <a:ea typeface="BIZ UDP明朝 Medium" panose="02020500000000000000" pitchFamily="18" charset="-128"/>
              </a:rPr>
              <a:t>）</a:t>
            </a:r>
            <a:r>
              <a:rPr kumimoji="1" lang="ja-JP" altLang="en-US" sz="1600" dirty="0">
                <a:latin typeface="BIZ UDP明朝 Medium" panose="02020500000000000000" pitchFamily="18" charset="-128"/>
                <a:ea typeface="BIZ UDP明朝 Medium" panose="02020500000000000000" pitchFamily="18" charset="-128"/>
              </a:rPr>
              <a:t>は、</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2023</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年</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12</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月</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22</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日バイデンさんが署名し、国防および諜報プログラム</a:t>
            </a:r>
            <a:r>
              <a:rPr lang="en-US" altLang="ja-JP" sz="1600" i="0" dirty="0">
                <a:solidFill>
                  <a:srgbClr val="C00000"/>
                </a:solidFill>
                <a:effectLst/>
                <a:latin typeface="BIZ UDP明朝 Medium" panose="02020500000000000000" pitchFamily="18" charset="-128"/>
                <a:ea typeface="BIZ UDP明朝 Medium" panose="02020500000000000000" pitchFamily="18" charset="-128"/>
              </a:rPr>
              <a:t>8,860</a:t>
            </a:r>
            <a:r>
              <a:rPr lang="ja-JP" altLang="en-US" sz="1600" i="0" dirty="0">
                <a:solidFill>
                  <a:srgbClr val="C00000"/>
                </a:solidFill>
                <a:effectLst/>
                <a:latin typeface="BIZ UDP明朝 Medium" panose="02020500000000000000" pitchFamily="18" charset="-128"/>
                <a:ea typeface="BIZ UDP明朝 Medium" panose="02020500000000000000" pitchFamily="18" charset="-128"/>
              </a:rPr>
              <a:t>億ドルを認可</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した（今年の</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NDAA</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には諜報権限法が組み込まれている）。</a:t>
            </a:r>
            <a:r>
              <a:rPr kumimoji="1" lang="ja-JP" altLang="en-US" sz="1600" dirty="0">
                <a:solidFill>
                  <a:srgbClr val="08131A"/>
                </a:solidFill>
                <a:latin typeface="BIZ UDP明朝 Medium" panose="02020500000000000000" pitchFamily="18" charset="-128"/>
                <a:ea typeface="BIZ UDP明朝 Medium" panose="02020500000000000000" pitchFamily="18" charset="-128"/>
              </a:rPr>
              <a:t>最終的に９</a:t>
            </a:r>
            <a:r>
              <a:rPr kumimoji="1" lang="en-US" altLang="ja-JP" sz="1600" dirty="0">
                <a:solidFill>
                  <a:srgbClr val="08131A"/>
                </a:solidFill>
                <a:latin typeface="BIZ UDP明朝 Medium" panose="02020500000000000000" pitchFamily="18" charset="-128"/>
                <a:ea typeface="BIZ UDP明朝 Medium" panose="02020500000000000000" pitchFamily="18" charset="-128"/>
              </a:rPr>
              <a:t>73</a:t>
            </a:r>
            <a:r>
              <a:rPr kumimoji="1" lang="ja-JP" altLang="en-US" sz="1600" dirty="0">
                <a:solidFill>
                  <a:srgbClr val="08131A"/>
                </a:solidFill>
                <a:latin typeface="BIZ UDP明朝 Medium" panose="02020500000000000000" pitchFamily="18" charset="-128"/>
                <a:ea typeface="BIZ UDP明朝 Medium" panose="02020500000000000000" pitchFamily="18" charset="-128"/>
              </a:rPr>
              <a:t>ページとなっている。</a:t>
            </a:r>
            <a:endParaRPr kumimoji="1" lang="ja-JP" altLang="en-US" sz="1600" b="1" dirty="0">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B86EB784-9033-AE0D-9911-B14B9C8DEDE2}"/>
              </a:ext>
            </a:extLst>
          </p:cNvPr>
          <p:cNvSpPr txBox="1"/>
          <p:nvPr/>
        </p:nvSpPr>
        <p:spPr>
          <a:xfrm>
            <a:off x="3903133" y="4085174"/>
            <a:ext cx="8143494" cy="2308324"/>
          </a:xfrm>
          <a:prstGeom prst="rect">
            <a:avLst/>
          </a:prstGeom>
          <a:solidFill>
            <a:schemeClr val="accent2">
              <a:lumMod val="20000"/>
              <a:lumOff val="80000"/>
            </a:schemeClr>
          </a:solidFill>
        </p:spPr>
        <p:txBody>
          <a:bodyPr wrap="square">
            <a:spAutoFit/>
          </a:bodyPr>
          <a:lstStyle/>
          <a:p>
            <a:r>
              <a:rPr lang="en-US" altLang="ja-JP" b="0" i="0" dirty="0">
                <a:solidFill>
                  <a:srgbClr val="C00000"/>
                </a:solidFill>
                <a:effectLst/>
                <a:latin typeface="UD デジタル 教科書体 NK-B" panose="02020700000000000000" pitchFamily="18" charset="-128"/>
                <a:ea typeface="UD デジタル 教科書体 NK-B" panose="02020700000000000000" pitchFamily="18" charset="-128"/>
              </a:rPr>
              <a:t>Section</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１８４１～１８４３</a:t>
            </a:r>
            <a:endParaRPr lang="en-US" altLang="ja-JP" b="0" i="0" dirty="0">
              <a:solidFill>
                <a:srgbClr val="C00000"/>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政府全体から「未確認の異常現象、起源不明のテクノロジー、および人間以外の知性に関する」文書（機密および非機密の両方）を収集するよう求めている。</a:t>
            </a:r>
            <a:endPar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endParaRPr>
          </a:p>
          <a:p>
            <a:endParaRPr lang="en-US" altLang="ja-JP" dirty="0">
              <a:solidFill>
                <a:srgbClr val="08131A"/>
              </a:solidFill>
              <a:latin typeface="UD デジタル 教科書体 NK-B" panose="02020700000000000000" pitchFamily="18" charset="-128"/>
              <a:ea typeface="UD デジタル 教科書体 NK-B" panose="02020700000000000000" pitchFamily="18" charset="-128"/>
            </a:endParaRPr>
          </a:p>
          <a:p>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Section</a:t>
            </a:r>
            <a:r>
              <a:rPr lang="ja-JP" altLang="en-US" dirty="0">
                <a:solidFill>
                  <a:srgbClr val="C00000"/>
                </a:solidFill>
                <a:latin typeface="UD デジタル 教科書体 NK-B" panose="02020700000000000000" pitchFamily="18" charset="-128"/>
                <a:ea typeface="UD デジタル 教科書体 NK-B" panose="02020700000000000000" pitchFamily="18" charset="-128"/>
              </a:rPr>
              <a:t>１</a:t>
            </a:r>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687</a:t>
            </a:r>
          </a:p>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「そのような航空機またはそのコンポーネントの一部の分析」や「</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UAP</a:t>
            </a:r>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テクノロジーまたはパフォーマンスのリバースエンジニアリングまたは複製に関連する行為」を含む、特定の種類の活動のリストを「カバーする可能性がある」</a:t>
            </a:r>
            <a:endParaRPr lang="en-US" altLang="ja-JP" dirty="0">
              <a:solidFill>
                <a:srgbClr val="08131A"/>
              </a:solidFill>
              <a:latin typeface="UD デジタル 教科書体 NK-B" panose="02020700000000000000" pitchFamily="18" charset="-128"/>
              <a:ea typeface="UD デジタル 教科書体 NK-B" panose="02020700000000000000" pitchFamily="18" charset="-128"/>
            </a:endParaRPr>
          </a:p>
        </p:txBody>
      </p:sp>
      <p:sp>
        <p:nvSpPr>
          <p:cNvPr id="17" name="テキスト ボックス 16">
            <a:extLst>
              <a:ext uri="{FF2B5EF4-FFF2-40B4-BE49-F238E27FC236}">
                <a16:creationId xmlns:a16="http://schemas.microsoft.com/office/drawing/2014/main" id="{725A5611-5C3E-3D03-8EDF-CD1348062E97}"/>
              </a:ext>
            </a:extLst>
          </p:cNvPr>
          <p:cNvSpPr txBox="1"/>
          <p:nvPr/>
        </p:nvSpPr>
        <p:spPr>
          <a:xfrm>
            <a:off x="1549400" y="704683"/>
            <a:ext cx="10447867" cy="646331"/>
          </a:xfrm>
          <a:prstGeom prst="rect">
            <a:avLst/>
          </a:prstGeom>
          <a:solidFill>
            <a:schemeClr val="accent6">
              <a:lumMod val="40000"/>
              <a:lumOff val="60000"/>
            </a:schemeClr>
          </a:solid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国防授権法</a:t>
            </a:r>
            <a:r>
              <a:rPr lang="en-US" altLang="ja-JP" b="1" dirty="0">
                <a:latin typeface="BIZ UDPゴシック" panose="020B0400000000000000" pitchFamily="50" charset="-128"/>
                <a:ea typeface="BIZ UDPゴシック" panose="020B0400000000000000" pitchFamily="50" charset="-128"/>
              </a:rPr>
              <a:t>2024</a:t>
            </a:r>
            <a:r>
              <a:rPr lang="ja-JP" altLang="en-US" b="1" dirty="0">
                <a:latin typeface="ADLaM Display" panose="02010000000000000000" pitchFamily="2" charset="0"/>
                <a:ea typeface="BIZ UDPゴシック" panose="020B0400000000000000" pitchFamily="50" charset="-128"/>
                <a:cs typeface="ADLaM Display" panose="02010000000000000000" pitchFamily="2" charset="0"/>
              </a:rPr>
              <a:t>（</a:t>
            </a:r>
            <a:r>
              <a:rPr lang="en-US" altLang="ja-JP" b="1" dirty="0">
                <a:latin typeface="ADLaM Display" panose="02010000000000000000" pitchFamily="2" charset="0"/>
                <a:ea typeface="ADLaM Display" panose="02010000000000000000" pitchFamily="2" charset="0"/>
                <a:cs typeface="ADLaM Display" panose="02010000000000000000" pitchFamily="2" charset="0"/>
              </a:rPr>
              <a:t>National Defense Authorization Act for Fiscal Year 2024</a:t>
            </a:r>
            <a:r>
              <a:rPr lang="ja-JP" altLang="en-US" b="1" dirty="0">
                <a:latin typeface="ADLaM Display" panose="02010000000000000000" pitchFamily="2" charset="0"/>
                <a:ea typeface="BIZ UDPゴシック" panose="020B0400000000000000" pitchFamily="50" charset="-128"/>
                <a:cs typeface="ADLaM Display" panose="02010000000000000000" pitchFamily="2" charset="0"/>
              </a:rPr>
              <a:t>）</a:t>
            </a:r>
            <a:r>
              <a:rPr lang="ja-JP" altLang="en-US" b="1" dirty="0">
                <a:latin typeface="BIZ UDPゴシック" panose="020B0400000000000000" pitchFamily="50" charset="-128"/>
                <a:ea typeface="BIZ UDPゴシック" panose="020B0400000000000000" pitchFamily="50" charset="-128"/>
              </a:rPr>
              <a:t>には、</a:t>
            </a:r>
            <a:r>
              <a:rPr lang="en-US" altLang="ja-JP" b="1" dirty="0">
                <a:latin typeface="BIZ UDPゴシック" panose="020B0400000000000000" pitchFamily="50" charset="-128"/>
                <a:ea typeface="BIZ UDPゴシック" panose="020B0400000000000000" pitchFamily="50" charset="-128"/>
              </a:rPr>
              <a:t>UAP</a:t>
            </a:r>
            <a:r>
              <a:rPr lang="ja-JP" altLang="en-US" b="1" dirty="0">
                <a:latin typeface="BIZ UDPゴシック" panose="020B0400000000000000" pitchFamily="50" charset="-128"/>
                <a:ea typeface="BIZ UDPゴシック" panose="020B0400000000000000" pitchFamily="50" charset="-128"/>
              </a:rPr>
              <a:t>関連の他に、諜報プログラムも含まれる法律となっている。総ページ数は</a:t>
            </a:r>
            <a:r>
              <a:rPr lang="en-US" altLang="ja-JP" b="1" dirty="0">
                <a:latin typeface="BIZ UDPゴシック" panose="020B0400000000000000" pitchFamily="50" charset="-128"/>
                <a:ea typeface="BIZ UDPゴシック" panose="020B0400000000000000" pitchFamily="50" charset="-128"/>
              </a:rPr>
              <a:t>973</a:t>
            </a:r>
            <a:r>
              <a:rPr lang="ja-JP" altLang="en-US" b="1" dirty="0">
                <a:latin typeface="BIZ UDPゴシック" panose="020B0400000000000000" pitchFamily="50" charset="-128"/>
                <a:ea typeface="BIZ UDPゴシック" panose="020B0400000000000000" pitchFamily="50" charset="-128"/>
              </a:rPr>
              <a:t>ページ。</a:t>
            </a:r>
          </a:p>
        </p:txBody>
      </p:sp>
    </p:spTree>
    <p:extLst>
      <p:ext uri="{BB962C8B-B14F-4D97-AF65-F5344CB8AC3E}">
        <p14:creationId xmlns:p14="http://schemas.microsoft.com/office/powerpoint/2010/main" val="254492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2" name="四角形: 角を丸くする 1">
            <a:extLst>
              <a:ext uri="{FF2B5EF4-FFF2-40B4-BE49-F238E27FC236}">
                <a16:creationId xmlns:a16="http://schemas.microsoft.com/office/drawing/2014/main" id="{F352FB83-8AD4-C1B6-AE66-0A6779029633}"/>
              </a:ext>
            </a:extLst>
          </p:cNvPr>
          <p:cNvSpPr/>
          <p:nvPr/>
        </p:nvSpPr>
        <p:spPr>
          <a:xfrm>
            <a:off x="1228725" y="2114017"/>
            <a:ext cx="9582150" cy="71550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ディスクロージャー・・・語り始めた軍人や官僚</a:t>
            </a:r>
          </a:p>
        </p:txBody>
      </p:sp>
      <p:sp>
        <p:nvSpPr>
          <p:cNvPr id="7" name="四角形: 角を丸くする 6">
            <a:extLst>
              <a:ext uri="{FF2B5EF4-FFF2-40B4-BE49-F238E27FC236}">
                <a16:creationId xmlns:a16="http://schemas.microsoft.com/office/drawing/2014/main" id="{CDA4A318-7DD1-7A24-5C41-63E90C73B402}"/>
              </a:ext>
            </a:extLst>
          </p:cNvPr>
          <p:cNvSpPr/>
          <p:nvPr/>
        </p:nvSpPr>
        <p:spPr>
          <a:xfrm>
            <a:off x="1228725" y="593794"/>
            <a:ext cx="9582150" cy="71550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latin typeface="BIZ UDPゴシック" panose="020B0400000000000000" pitchFamily="50" charset="-128"/>
                <a:ea typeface="BIZ UDPゴシック" panose="020B0400000000000000" pitchFamily="50" charset="-128"/>
              </a:rPr>
              <a:t>UFO</a:t>
            </a:r>
            <a:r>
              <a:rPr kumimoji="1" lang="ja-JP" altLang="en-US" sz="3200" dirty="0">
                <a:latin typeface="BIZ UDPゴシック" panose="020B0400000000000000" pitchFamily="50" charset="-128"/>
                <a:ea typeface="BIZ UDPゴシック" panose="020B0400000000000000" pitchFamily="50" charset="-128"/>
              </a:rPr>
              <a:t>から</a:t>
            </a:r>
            <a:r>
              <a:rPr kumimoji="1" lang="en-US" altLang="ja-JP" sz="3200" dirty="0">
                <a:latin typeface="BIZ UDPゴシック" panose="020B0400000000000000" pitchFamily="50" charset="-128"/>
                <a:ea typeface="BIZ UDPゴシック" panose="020B0400000000000000" pitchFamily="50" charset="-128"/>
              </a:rPr>
              <a:t>UAP</a:t>
            </a:r>
            <a:r>
              <a:rPr kumimoji="1" lang="ja-JP" altLang="en-US" sz="3200" dirty="0">
                <a:latin typeface="BIZ UDPゴシック" panose="020B0400000000000000" pitchFamily="50" charset="-128"/>
                <a:ea typeface="BIZ UDPゴシック" panose="020B0400000000000000" pitchFamily="50" charset="-128"/>
              </a:rPr>
              <a:t>へ・・・海洋・海中での現象多発</a:t>
            </a:r>
          </a:p>
        </p:txBody>
      </p:sp>
      <p:sp>
        <p:nvSpPr>
          <p:cNvPr id="12" name="四角形: 角を丸くする 11">
            <a:extLst>
              <a:ext uri="{FF2B5EF4-FFF2-40B4-BE49-F238E27FC236}">
                <a16:creationId xmlns:a16="http://schemas.microsoft.com/office/drawing/2014/main" id="{CE43F072-9A11-C367-B28C-721CD30E6612}"/>
              </a:ext>
            </a:extLst>
          </p:cNvPr>
          <p:cNvSpPr/>
          <p:nvPr/>
        </p:nvSpPr>
        <p:spPr>
          <a:xfrm>
            <a:off x="1228725" y="1347402"/>
            <a:ext cx="9582150" cy="7155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latin typeface="BIZ UDPゴシック" panose="020B0400000000000000" pitchFamily="50" charset="-128"/>
                <a:ea typeface="BIZ UDPゴシック" panose="020B0400000000000000" pitchFamily="50" charset="-128"/>
              </a:rPr>
              <a:t>UAP</a:t>
            </a:r>
            <a:r>
              <a:rPr kumimoji="1" lang="ja-JP" altLang="en-US" sz="3200" dirty="0">
                <a:latin typeface="BIZ UDPゴシック" panose="020B0400000000000000" pitchFamily="50" charset="-128"/>
                <a:ea typeface="BIZ UDPゴシック" panose="020B0400000000000000" pitchFamily="50" charset="-128"/>
              </a:rPr>
              <a:t>前史・・・昔から知られる現象</a:t>
            </a:r>
          </a:p>
        </p:txBody>
      </p:sp>
      <p:sp>
        <p:nvSpPr>
          <p:cNvPr id="14" name="四角形: 角を丸くする 13">
            <a:extLst>
              <a:ext uri="{FF2B5EF4-FFF2-40B4-BE49-F238E27FC236}">
                <a16:creationId xmlns:a16="http://schemas.microsoft.com/office/drawing/2014/main" id="{5619635C-A20C-0BDD-1FF5-C0B8042F0D8B}"/>
              </a:ext>
            </a:extLst>
          </p:cNvPr>
          <p:cNvSpPr/>
          <p:nvPr/>
        </p:nvSpPr>
        <p:spPr>
          <a:xfrm>
            <a:off x="1228725" y="2879081"/>
            <a:ext cx="9582150" cy="715508"/>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米連邦議会の動向・・・</a:t>
            </a:r>
            <a:r>
              <a:rPr kumimoji="1" lang="en-US" altLang="ja-JP" sz="3200" dirty="0">
                <a:latin typeface="BIZ UDPゴシック" panose="020B0400000000000000" pitchFamily="50" charset="-128"/>
                <a:ea typeface="BIZ UDPゴシック" panose="020B0400000000000000" pitchFamily="50" charset="-128"/>
              </a:rPr>
              <a:t>UAP</a:t>
            </a:r>
            <a:r>
              <a:rPr lang="ja-JP" altLang="en-US" sz="3200" dirty="0">
                <a:latin typeface="BIZ UDPゴシック" panose="020B0400000000000000" pitchFamily="50" charset="-128"/>
                <a:ea typeface="BIZ UDPゴシック" panose="020B0400000000000000" pitchFamily="50" charset="-128"/>
              </a:rPr>
              <a:t>調査と公聴会、公開法案</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BF3DCB8C-DD5D-91AA-CC0C-82453E62789B}"/>
              </a:ext>
            </a:extLst>
          </p:cNvPr>
          <p:cNvSpPr/>
          <p:nvPr/>
        </p:nvSpPr>
        <p:spPr>
          <a:xfrm>
            <a:off x="1228725" y="3644145"/>
            <a:ext cx="9582150" cy="7155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国防総省の動向・・・</a:t>
            </a:r>
            <a:r>
              <a:rPr kumimoji="1" lang="en-US" altLang="ja-JP" sz="3200" dirty="0">
                <a:latin typeface="BIZ UDPゴシック" panose="020B0400000000000000" pitchFamily="50" charset="-128"/>
                <a:ea typeface="BIZ UDPゴシック" panose="020B0400000000000000" pitchFamily="50" charset="-128"/>
              </a:rPr>
              <a:t>UAP</a:t>
            </a:r>
            <a:r>
              <a:rPr kumimoji="1" lang="ja-JP" altLang="en-US" sz="3200" dirty="0">
                <a:latin typeface="BIZ UDPゴシック" panose="020B0400000000000000" pitchFamily="50" charset="-128"/>
                <a:ea typeface="BIZ UDPゴシック" panose="020B0400000000000000" pitchFamily="50" charset="-128"/>
              </a:rPr>
              <a:t>を公式に認めた</a:t>
            </a:r>
          </a:p>
        </p:txBody>
      </p:sp>
      <p:sp>
        <p:nvSpPr>
          <p:cNvPr id="22" name="四角形: 角を丸くする 21">
            <a:extLst>
              <a:ext uri="{FF2B5EF4-FFF2-40B4-BE49-F238E27FC236}">
                <a16:creationId xmlns:a16="http://schemas.microsoft.com/office/drawing/2014/main" id="{914893D5-4BD6-8373-BCBA-365D71884DD6}"/>
              </a:ext>
            </a:extLst>
          </p:cNvPr>
          <p:cNvSpPr/>
          <p:nvPr/>
        </p:nvSpPr>
        <p:spPr>
          <a:xfrm>
            <a:off x="1228725" y="4409109"/>
            <a:ext cx="9582150" cy="715508"/>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latin typeface="BIZ UDPゴシック" panose="020B0400000000000000" pitchFamily="50" charset="-128"/>
                <a:ea typeface="BIZ UDPゴシック" panose="020B0400000000000000" pitchFamily="50" charset="-128"/>
              </a:rPr>
              <a:t>AARO</a:t>
            </a:r>
            <a:r>
              <a:rPr kumimoji="1" lang="ja-JP" altLang="en-US" sz="3200" dirty="0">
                <a:latin typeface="BIZ UDPゴシック" panose="020B0400000000000000" pitchFamily="50" charset="-128"/>
                <a:ea typeface="BIZ UDPゴシック" panose="020B0400000000000000" pitchFamily="50" charset="-128"/>
              </a:rPr>
              <a:t>レポート・・・間違いが多く非難轟轟</a:t>
            </a:r>
          </a:p>
        </p:txBody>
      </p:sp>
      <p:sp>
        <p:nvSpPr>
          <p:cNvPr id="23" name="四角形: 角を丸くする 22">
            <a:extLst>
              <a:ext uri="{FF2B5EF4-FFF2-40B4-BE49-F238E27FC236}">
                <a16:creationId xmlns:a16="http://schemas.microsoft.com/office/drawing/2014/main" id="{58AE0137-92E1-391D-7EA0-A83AAD08128C}"/>
              </a:ext>
            </a:extLst>
          </p:cNvPr>
          <p:cNvSpPr/>
          <p:nvPr/>
        </p:nvSpPr>
        <p:spPr>
          <a:xfrm>
            <a:off x="1228725" y="5173973"/>
            <a:ext cx="9582150" cy="71550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dirty="0">
                <a:latin typeface="BIZ UDPゴシック" panose="020B0400000000000000" pitchFamily="50" charset="-128"/>
                <a:ea typeface="BIZ UDPゴシック" panose="020B0400000000000000" pitchFamily="50" charset="-128"/>
              </a:rPr>
              <a:t>UAP</a:t>
            </a:r>
            <a:r>
              <a:rPr kumimoji="1" lang="ja-JP" altLang="en-US" sz="3200" dirty="0">
                <a:latin typeface="BIZ UDPゴシック" panose="020B0400000000000000" pitchFamily="50" charset="-128"/>
                <a:ea typeface="BIZ UDPゴシック" panose="020B0400000000000000" pitchFamily="50" charset="-128"/>
              </a:rPr>
              <a:t>テクノロジー・・・</a:t>
            </a:r>
            <a:r>
              <a:rPr lang="ja-JP" altLang="en-US" sz="3200" dirty="0">
                <a:latin typeface="BIZ UDPゴシック" panose="020B0400000000000000" pitchFamily="50" charset="-128"/>
                <a:ea typeface="BIZ UDPゴシック" panose="020B0400000000000000" pitchFamily="50" charset="-128"/>
              </a:rPr>
              <a:t>技術の模倣は可能か？</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A0C453C8-CBAB-1130-9CB4-5F8BB7ED6D44}"/>
              </a:ext>
            </a:extLst>
          </p:cNvPr>
          <p:cNvSpPr/>
          <p:nvPr/>
        </p:nvSpPr>
        <p:spPr>
          <a:xfrm>
            <a:off x="1228725" y="5958854"/>
            <a:ext cx="9582150" cy="71550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solidFill>
                  <a:schemeClr val="tx1"/>
                </a:solidFill>
                <a:latin typeface="BIZ UDPゴシック" panose="020B0400000000000000" pitchFamily="50" charset="-128"/>
                <a:ea typeface="BIZ UDPゴシック" panose="020B0400000000000000" pitchFamily="50" charset="-128"/>
              </a:rPr>
              <a:t>UAP</a:t>
            </a:r>
            <a:r>
              <a:rPr kumimoji="1" lang="ja-JP" altLang="en-US" sz="3200" b="1" dirty="0">
                <a:solidFill>
                  <a:schemeClr val="tx1"/>
                </a:solidFill>
                <a:latin typeface="BIZ UDPゴシック" panose="020B0400000000000000" pitchFamily="50" charset="-128"/>
                <a:ea typeface="BIZ UDPゴシック" panose="020B0400000000000000" pitchFamily="50" charset="-128"/>
              </a:rPr>
              <a:t>動画・・・</a:t>
            </a:r>
            <a:r>
              <a:rPr kumimoji="1" lang="ja-JP" altLang="en-US" sz="3200" b="1" dirty="0">
                <a:solidFill>
                  <a:srgbClr val="7030A0"/>
                </a:solidFill>
                <a:latin typeface="BIZ UDPゴシック" panose="020B0400000000000000" pitchFamily="50" charset="-128"/>
                <a:ea typeface="BIZ UDPゴシック" panose="020B0400000000000000" pitchFamily="50" charset="-128"/>
              </a:rPr>
              <a:t>クラゲ型</a:t>
            </a:r>
            <a:r>
              <a:rPr kumimoji="1" lang="en-US" altLang="ja-JP" sz="3200" b="1" dirty="0">
                <a:solidFill>
                  <a:srgbClr val="7030A0"/>
                </a:solidFill>
                <a:latin typeface="BIZ UDPゴシック" panose="020B0400000000000000" pitchFamily="50" charset="-128"/>
                <a:ea typeface="BIZ UDPゴシック" panose="020B0400000000000000" pitchFamily="50" charset="-128"/>
              </a:rPr>
              <a:t>UAP</a:t>
            </a:r>
            <a:r>
              <a:rPr kumimoji="1" lang="ja-JP" altLang="en-US" sz="3200" b="1" dirty="0">
                <a:solidFill>
                  <a:srgbClr val="7030A0"/>
                </a:solidFill>
                <a:latin typeface="BIZ UDPゴシック" panose="020B0400000000000000" pitchFamily="50" charset="-128"/>
                <a:ea typeface="BIZ UDPゴシック" panose="020B0400000000000000" pitchFamily="50" charset="-128"/>
              </a:rPr>
              <a:t>、</a:t>
            </a:r>
            <a:r>
              <a:rPr kumimoji="1" lang="ja-JP" altLang="en-US" sz="3200" b="1" dirty="0">
                <a:solidFill>
                  <a:srgbClr val="002060"/>
                </a:solidFill>
                <a:latin typeface="BIZ UDPゴシック" panose="020B0400000000000000" pitchFamily="50" charset="-128"/>
                <a:ea typeface="BIZ UDPゴシック" panose="020B0400000000000000" pitchFamily="50" charset="-128"/>
              </a:rPr>
              <a:t>ウクライナ東部戦線</a:t>
            </a:r>
          </a:p>
        </p:txBody>
      </p:sp>
      <p:pic>
        <p:nvPicPr>
          <p:cNvPr id="3" name="図 2">
            <a:extLst>
              <a:ext uri="{FF2B5EF4-FFF2-40B4-BE49-F238E27FC236}">
                <a16:creationId xmlns:a16="http://schemas.microsoft.com/office/drawing/2014/main" id="{E49AEBD6-12F4-284F-11BA-282AEA7A1ED7}"/>
              </a:ext>
            </a:extLst>
          </p:cNvPr>
          <p:cNvPicPr>
            <a:picLocks noChangeAspect="1"/>
          </p:cNvPicPr>
          <p:nvPr/>
        </p:nvPicPr>
        <p:blipFill>
          <a:blip r:embed="rId3"/>
          <a:stretch>
            <a:fillRect/>
          </a:stretch>
        </p:blipFill>
        <p:spPr>
          <a:xfrm>
            <a:off x="10876427" y="5536734"/>
            <a:ext cx="1315573" cy="1315573"/>
          </a:xfrm>
          <a:prstGeom prst="rect">
            <a:avLst/>
          </a:prstGeom>
        </p:spPr>
      </p:pic>
      <p:pic>
        <p:nvPicPr>
          <p:cNvPr id="6146" name="Picture 2" descr="クラゲのキャラクター">
            <a:extLst>
              <a:ext uri="{FF2B5EF4-FFF2-40B4-BE49-F238E27FC236}">
                <a16:creationId xmlns:a16="http://schemas.microsoft.com/office/drawing/2014/main" id="{DC965403-5183-77D1-9736-B0200FCDD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744" y="5769055"/>
            <a:ext cx="1062679" cy="106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14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国防授権法＠</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情報公開法</a:t>
            </a:r>
          </a:p>
        </p:txBody>
      </p:sp>
      <p:sp>
        <p:nvSpPr>
          <p:cNvPr id="3" name="テキスト ボックス 2">
            <a:extLst>
              <a:ext uri="{FF2B5EF4-FFF2-40B4-BE49-F238E27FC236}">
                <a16:creationId xmlns:a16="http://schemas.microsoft.com/office/drawing/2014/main" id="{DA52DDB8-8631-5680-D543-0786784E7BC5}"/>
              </a:ext>
            </a:extLst>
          </p:cNvPr>
          <p:cNvSpPr txBox="1"/>
          <p:nvPr/>
        </p:nvSpPr>
        <p:spPr>
          <a:xfrm>
            <a:off x="211667" y="1082118"/>
            <a:ext cx="11768666" cy="2985433"/>
          </a:xfrm>
          <a:prstGeom prst="rect">
            <a:avLst/>
          </a:prstGeom>
          <a:solidFill>
            <a:schemeClr val="accent4">
              <a:lumMod val="40000"/>
              <a:lumOff val="60000"/>
            </a:schemeClr>
          </a:solidFill>
        </p:spPr>
        <p:txBody>
          <a:bodyPr wrap="square">
            <a:spAutoFit/>
          </a:bodyPr>
          <a:lstStyle/>
          <a:p>
            <a:pPr algn="ctr"/>
            <a:r>
              <a:rPr lang="en-US" altLang="ja-JP" sz="2800" dirty="0">
                <a:latin typeface="HGP創英ﾌﾟﾚｾﾞﾝｽEB" panose="02020800000000000000" pitchFamily="18" charset="-128"/>
                <a:ea typeface="HGP創英ﾌﾟﾚｾﾞﾝｽEB" panose="02020800000000000000" pitchFamily="18" charset="-128"/>
              </a:rPr>
              <a:t>Subtitle C-Unidentified Anomalous Phenomena</a:t>
            </a:r>
          </a:p>
          <a:p>
            <a:endParaRPr lang="en-US" altLang="ja-JP" sz="2000"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1841 Unidentified anomalous phenomena records collection at the National Archives and Records Administration.</a:t>
            </a:r>
          </a:p>
          <a:p>
            <a:endParaRPr lang="en-US" altLang="ja-JP" sz="2000" b="1"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1842 Review, identification, transmission to the National Archives, and public disclosure of unidentified anomalous phenomena records by </a:t>
            </a:r>
            <a:r>
              <a:rPr lang="en-US" altLang="ja-JP" sz="2000" b="1" dirty="0" err="1">
                <a:latin typeface="HGP創英ﾌﾟﾚｾﾞﾝｽEB" panose="02020800000000000000" pitchFamily="18" charset="-128"/>
                <a:ea typeface="HGP創英ﾌﾟﾚｾﾞﾝｽEB" panose="02020800000000000000" pitchFamily="18" charset="-128"/>
              </a:rPr>
              <a:t>goverment</a:t>
            </a:r>
            <a:r>
              <a:rPr lang="en-US" altLang="ja-JP" sz="2000" b="1" dirty="0">
                <a:latin typeface="HGP創英ﾌﾟﾚｾﾞﾝｽEB" panose="02020800000000000000" pitchFamily="18" charset="-128"/>
                <a:ea typeface="HGP創英ﾌﾟﾚｾﾞﾝｽEB" panose="02020800000000000000" pitchFamily="18" charset="-128"/>
              </a:rPr>
              <a:t> offices.</a:t>
            </a:r>
          </a:p>
          <a:p>
            <a:endParaRPr lang="en-US" altLang="ja-JP" sz="2000" b="1"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1843 Grounds for postponement of public disclosure of unidentified anomalous phenomena records.</a:t>
            </a:r>
            <a:endParaRPr lang="ja-JP" altLang="en-US" sz="2000" b="1" dirty="0">
              <a:latin typeface="HGP創英ﾌﾟﾚｾﾞﾝｽEB" panose="02020800000000000000" pitchFamily="18" charset="-128"/>
              <a:ea typeface="HGP創英ﾌﾟﾚｾﾞﾝｽEB" panose="02020800000000000000" pitchFamily="18" charset="-128"/>
            </a:endParaRPr>
          </a:p>
        </p:txBody>
      </p:sp>
      <p:pic>
        <p:nvPicPr>
          <p:cNvPr id="10" name="Picture 4" descr="UFOのイラスト">
            <a:extLst>
              <a:ext uri="{FF2B5EF4-FFF2-40B4-BE49-F238E27FC236}">
                <a16:creationId xmlns:a16="http://schemas.microsoft.com/office/drawing/2014/main" id="{B036415F-9EB2-4050-7C8B-D20B1FB5C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3572">
            <a:off x="708105" y="492406"/>
            <a:ext cx="1577968" cy="124264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ABCBE1-3CA0-63EA-A5F3-C1A7C9349A06}"/>
              </a:ext>
            </a:extLst>
          </p:cNvPr>
          <p:cNvSpPr txBox="1"/>
          <p:nvPr/>
        </p:nvSpPr>
        <p:spPr>
          <a:xfrm>
            <a:off x="211667" y="4346951"/>
            <a:ext cx="11768666" cy="2185214"/>
          </a:xfrm>
          <a:prstGeom prst="rect">
            <a:avLst/>
          </a:prstGeom>
          <a:noFill/>
        </p:spPr>
        <p:txBody>
          <a:bodyPr wrap="square">
            <a:spAutoFit/>
          </a:bodyPr>
          <a:lstStyle/>
          <a:p>
            <a:r>
              <a:rPr lang="ja-JP" altLang="en-US" sz="2000" b="1" i="0" dirty="0">
                <a:solidFill>
                  <a:srgbClr val="08131A"/>
                </a:solidFill>
                <a:effectLst/>
                <a:latin typeface="BIZ UDPゴシック" panose="020B0400000000000000" pitchFamily="50" charset="-128"/>
                <a:ea typeface="BIZ UDPゴシック" panose="020B0400000000000000" pitchFamily="50" charset="-128"/>
              </a:rPr>
              <a:t>★国防授権法の</a:t>
            </a:r>
            <a:r>
              <a:rPr lang="en-US" altLang="ja-JP" sz="2000" b="1" i="0" dirty="0">
                <a:solidFill>
                  <a:srgbClr val="08131A"/>
                </a:solidFill>
                <a:effectLst/>
                <a:latin typeface="BIZ UDPゴシック" panose="020B0400000000000000" pitchFamily="50" charset="-128"/>
                <a:ea typeface="BIZ UDPゴシック" panose="020B0400000000000000" pitchFamily="50" charset="-128"/>
              </a:rPr>
              <a:t>UAP </a:t>
            </a:r>
            <a:r>
              <a:rPr lang="ja-JP" altLang="en-US" sz="2000" b="1" i="0" dirty="0">
                <a:solidFill>
                  <a:srgbClr val="08131A"/>
                </a:solidFill>
                <a:effectLst/>
                <a:latin typeface="BIZ UDPゴシック" panose="020B0400000000000000" pitchFamily="50" charset="-128"/>
                <a:ea typeface="BIZ UDPゴシック" panose="020B0400000000000000" pitchFamily="50" charset="-128"/>
              </a:rPr>
              <a:t>条項には議会で承認された条項が削除されている、との指摘がなされている。</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 </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endParaRPr lang="en-US" altLang="ja-JP" sz="1600" dirty="0">
              <a:solidFill>
                <a:srgbClr val="08131A"/>
              </a:solidFill>
              <a:latin typeface="BIZ UDPゴシック" panose="020B0400000000000000" pitchFamily="50" charset="-128"/>
              <a:ea typeface="BIZ UDPゴシック" panose="020B0400000000000000" pitchFamily="50" charset="-128"/>
            </a:endParaRPr>
          </a:p>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■行政府機関や民間企業からの</a:t>
            </a: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情報の移転を強制する召喚権限を持つ独立審査委員会</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の条項が削除</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25</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年よりも新しい情報は、その決定を覆すことができる組織が存在しないため、その情報を所有する機関、たとえば国防情報局（</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DIA</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）や中央情報局（</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CIA</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）によって保留される可能性がある。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民間の航空宇宙防衛請負業者の手に渡っている</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UAP</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技術の政府への返還を義務付ける</a:t>
            </a: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エミネント・ドメイン条項</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が削除されている。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43071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60EB1B66-9E95-3328-927B-019391ABD101}"/>
              </a:ext>
            </a:extLst>
          </p:cNvPr>
          <p:cNvPicPr>
            <a:picLocks noChangeAspect="1"/>
          </p:cNvPicPr>
          <p:nvPr/>
        </p:nvPicPr>
        <p:blipFill>
          <a:blip r:embed="rId2"/>
          <a:stretch>
            <a:fillRect/>
          </a:stretch>
        </p:blipFill>
        <p:spPr>
          <a:xfrm>
            <a:off x="6882410" y="0"/>
            <a:ext cx="4645099" cy="6858000"/>
          </a:xfrm>
          <a:prstGeom prst="rect">
            <a:avLst/>
          </a:prstGeom>
        </p:spPr>
      </p:pic>
      <p:pic>
        <p:nvPicPr>
          <p:cNvPr id="6" name="図 5">
            <a:extLst>
              <a:ext uri="{FF2B5EF4-FFF2-40B4-BE49-F238E27FC236}">
                <a16:creationId xmlns:a16="http://schemas.microsoft.com/office/drawing/2014/main" id="{606112AD-8678-72E6-C8AE-D358E9DBD276}"/>
              </a:ext>
            </a:extLst>
          </p:cNvPr>
          <p:cNvPicPr>
            <a:picLocks noChangeAspect="1"/>
          </p:cNvPicPr>
          <p:nvPr/>
        </p:nvPicPr>
        <p:blipFill>
          <a:blip r:embed="rId3"/>
          <a:stretch>
            <a:fillRect/>
          </a:stretch>
        </p:blipFill>
        <p:spPr>
          <a:xfrm>
            <a:off x="941815" y="0"/>
            <a:ext cx="4909056"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716771" y="3365064"/>
            <a:ext cx="6466115" cy="338554"/>
          </a:xfrm>
          <a:prstGeom prst="rect">
            <a:avLst/>
          </a:prstGeom>
          <a:noFill/>
        </p:spPr>
        <p:txBody>
          <a:bodyPr wrap="square">
            <a:spAutoFit/>
          </a:bodyPr>
          <a:lstStyle/>
          <a:p>
            <a:pPr algn="ctr"/>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4"/>
          <a:stretch>
            <a:fillRect/>
          </a:stretch>
        </p:blipFill>
        <p:spPr>
          <a:xfrm>
            <a:off x="242171" y="5619227"/>
            <a:ext cx="1148171" cy="1148171"/>
          </a:xfrm>
          <a:prstGeom prst="rect">
            <a:avLst/>
          </a:prstGeom>
        </p:spPr>
      </p:pic>
      <p:sp>
        <p:nvSpPr>
          <p:cNvPr id="14" name="正方形/長方形 13">
            <a:extLst>
              <a:ext uri="{FF2B5EF4-FFF2-40B4-BE49-F238E27FC236}">
                <a16:creationId xmlns:a16="http://schemas.microsoft.com/office/drawing/2014/main" id="{B3153D39-7BD5-16C7-0875-CE1E142CF5C9}"/>
              </a:ext>
            </a:extLst>
          </p:cNvPr>
          <p:cNvSpPr/>
          <p:nvPr/>
        </p:nvSpPr>
        <p:spPr>
          <a:xfrm>
            <a:off x="7071359" y="1149531"/>
            <a:ext cx="4178825" cy="9492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FEA7C7-1F3F-B6C5-4A2E-14E4B18F5694}"/>
              </a:ext>
            </a:extLst>
          </p:cNvPr>
          <p:cNvSpPr txBox="1"/>
          <p:nvPr/>
        </p:nvSpPr>
        <p:spPr>
          <a:xfrm>
            <a:off x="242171" y="119186"/>
            <a:ext cx="2234329"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UAP</a:t>
            </a:r>
            <a:r>
              <a:rPr kumimoji="1" lang="ja-JP" altLang="en-US" dirty="0">
                <a:solidFill>
                  <a:srgbClr val="C00000"/>
                </a:solidFill>
                <a:latin typeface="BIZ UDPゴシック" panose="020B0400000000000000" pitchFamily="50" charset="-128"/>
                <a:ea typeface="BIZ UDPゴシック" panose="020B0400000000000000" pitchFamily="50" charset="-128"/>
              </a:rPr>
              <a:t>法案の素案</a:t>
            </a:r>
          </a:p>
        </p:txBody>
      </p:sp>
    </p:spTree>
    <p:extLst>
      <p:ext uri="{BB962C8B-B14F-4D97-AF65-F5344CB8AC3E}">
        <p14:creationId xmlns:p14="http://schemas.microsoft.com/office/powerpoint/2010/main" val="188536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5BB5A0E-21AF-48CF-FA55-587AA8E720BE}"/>
              </a:ext>
            </a:extLst>
          </p:cNvPr>
          <p:cNvPicPr>
            <a:picLocks noChangeAspect="1"/>
          </p:cNvPicPr>
          <p:nvPr/>
        </p:nvPicPr>
        <p:blipFill>
          <a:blip r:embed="rId2"/>
          <a:stretch>
            <a:fillRect/>
          </a:stretch>
        </p:blipFill>
        <p:spPr>
          <a:xfrm>
            <a:off x="3211955" y="0"/>
            <a:ext cx="5768089"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718056" y="3366348"/>
            <a:ext cx="6463546" cy="338554"/>
          </a:xfrm>
          <a:prstGeom prst="rect">
            <a:avLst/>
          </a:prstGeom>
          <a:noFill/>
        </p:spPr>
        <p:txBody>
          <a:bodyPr wrap="square">
            <a:spAutoFit/>
          </a:bodyPr>
          <a:lstStyle/>
          <a:p>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3"/>
          <a:stretch>
            <a:fillRect/>
          </a:stretch>
        </p:blipFill>
        <p:spPr>
          <a:xfrm>
            <a:off x="242171" y="5619227"/>
            <a:ext cx="1148171" cy="1148171"/>
          </a:xfrm>
          <a:prstGeom prst="rect">
            <a:avLst/>
          </a:prstGeom>
        </p:spPr>
      </p:pic>
      <p:sp>
        <p:nvSpPr>
          <p:cNvPr id="5" name="正方形/長方形 4">
            <a:extLst>
              <a:ext uri="{FF2B5EF4-FFF2-40B4-BE49-F238E27FC236}">
                <a16:creationId xmlns:a16="http://schemas.microsoft.com/office/drawing/2014/main" id="{F09444C8-FF96-8F52-8E46-097A5375CCA9}"/>
              </a:ext>
            </a:extLst>
          </p:cNvPr>
          <p:cNvSpPr/>
          <p:nvPr/>
        </p:nvSpPr>
        <p:spPr>
          <a:xfrm>
            <a:off x="3788227" y="2246811"/>
            <a:ext cx="4763590" cy="345730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AE0F2F3-B8E0-02F7-2BA0-C69FDF4326D2}"/>
              </a:ext>
            </a:extLst>
          </p:cNvPr>
          <p:cNvSpPr txBox="1"/>
          <p:nvPr/>
        </p:nvSpPr>
        <p:spPr>
          <a:xfrm>
            <a:off x="242171" y="119186"/>
            <a:ext cx="3265202"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EMINENT DOMAIN</a:t>
            </a:r>
            <a:r>
              <a:rPr kumimoji="1" lang="ja-JP" altLang="en-US" dirty="0">
                <a:solidFill>
                  <a:srgbClr val="C00000"/>
                </a:solidFill>
                <a:latin typeface="BIZ UDPゴシック" panose="020B0400000000000000" pitchFamily="50" charset="-128"/>
                <a:ea typeface="BIZ UDPゴシック" panose="020B0400000000000000" pitchFamily="50" charset="-128"/>
              </a:rPr>
              <a:t>条項</a:t>
            </a:r>
          </a:p>
        </p:txBody>
      </p:sp>
      <p:sp>
        <p:nvSpPr>
          <p:cNvPr id="6" name="テキスト ボックス 5">
            <a:extLst>
              <a:ext uri="{FF2B5EF4-FFF2-40B4-BE49-F238E27FC236}">
                <a16:creationId xmlns:a16="http://schemas.microsoft.com/office/drawing/2014/main" id="{B5CFDF1A-3E65-3154-CF6A-5BB3363E5744}"/>
              </a:ext>
            </a:extLst>
          </p:cNvPr>
          <p:cNvSpPr txBox="1"/>
          <p:nvPr/>
        </p:nvSpPr>
        <p:spPr>
          <a:xfrm>
            <a:off x="242171" y="607704"/>
            <a:ext cx="3356106"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公共のために私有財産を接収する国の権利</a:t>
            </a:r>
          </a:p>
        </p:txBody>
      </p:sp>
      <p:sp>
        <p:nvSpPr>
          <p:cNvPr id="8" name="テキスト ボックス 7">
            <a:extLst>
              <a:ext uri="{FF2B5EF4-FFF2-40B4-BE49-F238E27FC236}">
                <a16:creationId xmlns:a16="http://schemas.microsoft.com/office/drawing/2014/main" id="{4D4A1421-F9D9-2450-83F2-C07415873F93}"/>
              </a:ext>
            </a:extLst>
          </p:cNvPr>
          <p:cNvSpPr txBox="1"/>
          <p:nvPr/>
        </p:nvSpPr>
        <p:spPr>
          <a:xfrm>
            <a:off x="307759" y="2236301"/>
            <a:ext cx="3224929" cy="1200329"/>
          </a:xfrm>
          <a:prstGeom prst="rect">
            <a:avLst/>
          </a:prstGeom>
          <a:noFill/>
        </p:spPr>
        <p:txBody>
          <a:bodyPr wrap="square">
            <a:spAutoFit/>
          </a:bodyPr>
          <a:lstStyle/>
          <a:p>
            <a:r>
              <a:rPr lang="ja-JP" altLang="en-US" b="1" i="0" dirty="0">
                <a:solidFill>
                  <a:srgbClr val="474747"/>
                </a:solidFill>
                <a:effectLst/>
                <a:latin typeface="BIZ UDP明朝 Medium" panose="02020500000000000000" pitchFamily="18" charset="-128"/>
                <a:ea typeface="BIZ UDP明朝 Medium" panose="02020500000000000000" pitchFamily="18" charset="-128"/>
              </a:rPr>
              <a:t>日本国憲法第</a:t>
            </a:r>
            <a:r>
              <a:rPr lang="en-US" altLang="ja-JP" b="1" i="0" dirty="0">
                <a:solidFill>
                  <a:srgbClr val="474747"/>
                </a:solidFill>
                <a:effectLst/>
                <a:latin typeface="BIZ UDP明朝 Medium" panose="02020500000000000000" pitchFamily="18" charset="-128"/>
                <a:ea typeface="BIZ UDP明朝 Medium" panose="02020500000000000000" pitchFamily="18" charset="-128"/>
              </a:rPr>
              <a:t>29</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条第</a:t>
            </a:r>
            <a:r>
              <a:rPr lang="en-US" altLang="ja-JP" b="1" i="0" dirty="0">
                <a:solidFill>
                  <a:srgbClr val="474747"/>
                </a:solidFill>
                <a:effectLst/>
                <a:latin typeface="BIZ UDP明朝 Medium" panose="02020500000000000000" pitchFamily="18" charset="-128"/>
                <a:ea typeface="BIZ UDP明朝 Medium" panose="02020500000000000000" pitchFamily="18" charset="-128"/>
              </a:rPr>
              <a:t>3</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項</a:t>
            </a:r>
            <a:endParaRPr lang="en-US" altLang="ja-JP" b="1" i="0" dirty="0">
              <a:solidFill>
                <a:srgbClr val="474747"/>
              </a:solidFill>
              <a:effectLst/>
              <a:latin typeface="BIZ UDP明朝 Medium" panose="02020500000000000000" pitchFamily="18" charset="-128"/>
              <a:ea typeface="BIZ UDP明朝 Medium" panose="02020500000000000000" pitchFamily="18" charset="-128"/>
            </a:endParaRPr>
          </a:p>
          <a:p>
            <a:r>
              <a:rPr lang="ja-JP" altLang="en-US" b="1" i="0" dirty="0">
                <a:solidFill>
                  <a:srgbClr val="474747"/>
                </a:solidFill>
                <a:effectLst/>
                <a:latin typeface="BIZ UDP明朝 Medium" panose="02020500000000000000" pitchFamily="18" charset="-128"/>
                <a:ea typeface="BIZ UDP明朝 Medium" panose="02020500000000000000" pitchFamily="18" charset="-128"/>
              </a:rPr>
              <a:t>「</a:t>
            </a:r>
            <a:r>
              <a:rPr lang="ja-JP" altLang="en-US" b="1" i="0" dirty="0">
                <a:solidFill>
                  <a:srgbClr val="C00000"/>
                </a:solidFill>
                <a:effectLst/>
                <a:latin typeface="BIZ UDP明朝 Medium" panose="02020500000000000000" pitchFamily="18" charset="-128"/>
                <a:ea typeface="BIZ UDP明朝 Medium" panose="02020500000000000000" pitchFamily="18" charset="-128"/>
              </a:rPr>
              <a:t>私有財産は、正当な補償の下に、これを公共のために用いることができる</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」とある。</a:t>
            </a:r>
            <a:endParaRPr lang="ja-JP" altLang="en-US"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410815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非軍事組織による</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研究</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4578" name="Picture 2" descr="undefined">
            <a:extLst>
              <a:ext uri="{FF2B5EF4-FFF2-40B4-BE49-F238E27FC236}">
                <a16:creationId xmlns:a16="http://schemas.microsoft.com/office/drawing/2014/main" id="{9E6F31D0-FC71-2099-49AB-9861D59AC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702733"/>
            <a:ext cx="4783668" cy="382693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29E45304-9E5D-0662-16C6-1E33AFFEA834}"/>
              </a:ext>
            </a:extLst>
          </p:cNvPr>
          <p:cNvSpPr txBox="1"/>
          <p:nvPr/>
        </p:nvSpPr>
        <p:spPr>
          <a:xfrm>
            <a:off x="861484" y="4477413"/>
            <a:ext cx="3100916" cy="369332"/>
          </a:xfrm>
          <a:prstGeom prst="rect">
            <a:avLst/>
          </a:prstGeom>
          <a:noFill/>
        </p:spPr>
        <p:txBody>
          <a:bodyPr wrap="square">
            <a:spAutoFit/>
          </a:bodyPr>
          <a:lstStyle/>
          <a:p>
            <a:pPr algn="ctr"/>
            <a:r>
              <a:rPr lang="ja-JP" altLang="en-US" i="0" dirty="0">
                <a:solidFill>
                  <a:srgbClr val="202122"/>
                </a:solidFill>
                <a:effectLst/>
                <a:latin typeface="BIZ UDPゴシック" panose="020B0400000000000000" pitchFamily="50" charset="-128"/>
                <a:ea typeface="BIZ UDPゴシック" panose="020B0400000000000000" pitchFamily="50" charset="-128"/>
              </a:rPr>
              <a:t>ヴァニーヴァー・ブッシュ</a:t>
            </a:r>
            <a:endParaRPr lang="ja-JP" altLang="en-US"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BE571BC8-7C7E-68B6-A3D5-6BEEC932B9D3}"/>
              </a:ext>
            </a:extLst>
          </p:cNvPr>
          <p:cNvSpPr/>
          <p:nvPr/>
        </p:nvSpPr>
        <p:spPr>
          <a:xfrm>
            <a:off x="5461000" y="863599"/>
            <a:ext cx="5858933" cy="220133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solidFill>
                  <a:srgbClr val="C00000"/>
                </a:solidFill>
                <a:latin typeface="BIZ UDPゴシック" panose="020B0400000000000000" pitchFamily="50" charset="-128"/>
                <a:ea typeface="BIZ UDPゴシック" panose="020B0400000000000000" pitchFamily="50" charset="-128"/>
              </a:rPr>
              <a:t>核開発</a:t>
            </a:r>
            <a:endParaRPr kumimoji="1" lang="en-US" altLang="ja-JP" sz="4000" b="1" dirty="0">
              <a:solidFill>
                <a:srgbClr val="C00000"/>
              </a:solidFill>
              <a:latin typeface="BIZ UDPゴシック" panose="020B0400000000000000" pitchFamily="50" charset="-128"/>
              <a:ea typeface="BIZ UDPゴシック" panose="020B0400000000000000" pitchFamily="50" charset="-128"/>
            </a:endParaRPr>
          </a:p>
          <a:p>
            <a:pPr algn="ctr"/>
            <a:r>
              <a:rPr lang="ja-JP" altLang="en-US" sz="4000" b="1" dirty="0">
                <a:solidFill>
                  <a:srgbClr val="C00000"/>
                </a:solidFill>
                <a:latin typeface="BIZ UDPゴシック" panose="020B0400000000000000" pitchFamily="50" charset="-128"/>
                <a:ea typeface="BIZ UDPゴシック" panose="020B0400000000000000" pitchFamily="50" charset="-128"/>
              </a:rPr>
              <a:t>マンハッタン計画</a:t>
            </a:r>
            <a:endParaRPr kumimoji="1" lang="ja-JP" altLang="en-US" sz="4000" b="1" dirty="0">
              <a:solidFill>
                <a:srgbClr val="C0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1E0CE04A-3F99-EF2F-E92B-D11E685FA7D9}"/>
              </a:ext>
            </a:extLst>
          </p:cNvPr>
          <p:cNvSpPr/>
          <p:nvPr/>
        </p:nvSpPr>
        <p:spPr>
          <a:xfrm>
            <a:off x="5232399" y="3462500"/>
            <a:ext cx="2040467" cy="1024467"/>
          </a:xfrm>
          <a:prstGeom prst="roundRect">
            <a:avLst>
              <a:gd name="adj" fmla="val 2464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コンピュータ</a:t>
            </a:r>
            <a:endParaRPr kumimoji="1" lang="en-US" altLang="ja-JP" sz="2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400" dirty="0">
                <a:solidFill>
                  <a:schemeClr val="tx1"/>
                </a:solidFill>
                <a:latin typeface="BIZ UDPゴシック" panose="020B0400000000000000" pitchFamily="50" charset="-128"/>
                <a:ea typeface="BIZ UDPゴシック" panose="020B0400000000000000" pitchFamily="50" charset="-128"/>
              </a:rPr>
              <a:t>開発</a:t>
            </a: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151B846B-9CA6-8486-484A-DA4B0617F14C}"/>
              </a:ext>
            </a:extLst>
          </p:cNvPr>
          <p:cNvSpPr/>
          <p:nvPr/>
        </p:nvSpPr>
        <p:spPr>
          <a:xfrm>
            <a:off x="9863666" y="3462500"/>
            <a:ext cx="2040467" cy="1024467"/>
          </a:xfrm>
          <a:prstGeom prst="roundRect">
            <a:avLst>
              <a:gd name="adj" fmla="val 2464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ロケット</a:t>
            </a:r>
            <a:endParaRPr kumimoji="1" lang="en-US" altLang="ja-JP" sz="24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ジェット</a:t>
            </a:r>
          </a:p>
        </p:txBody>
      </p:sp>
      <p:sp>
        <p:nvSpPr>
          <p:cNvPr id="11" name="四角形: 角を丸くする 10">
            <a:extLst>
              <a:ext uri="{FF2B5EF4-FFF2-40B4-BE49-F238E27FC236}">
                <a16:creationId xmlns:a16="http://schemas.microsoft.com/office/drawing/2014/main" id="{07B52A4D-E1F3-6EA5-5CD7-3246DC945C89}"/>
              </a:ext>
            </a:extLst>
          </p:cNvPr>
          <p:cNvSpPr/>
          <p:nvPr/>
        </p:nvSpPr>
        <p:spPr>
          <a:xfrm>
            <a:off x="7548032" y="3462500"/>
            <a:ext cx="2040467" cy="1024467"/>
          </a:xfrm>
          <a:prstGeom prst="roundRect">
            <a:avLst>
              <a:gd name="adj" fmla="val 2464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生物兵器</a:t>
            </a:r>
            <a:endParaRPr kumimoji="1"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400" dirty="0">
                <a:solidFill>
                  <a:schemeClr val="bg1"/>
                </a:solidFill>
                <a:latin typeface="BIZ UDPゴシック" panose="020B0400000000000000" pitchFamily="50" charset="-128"/>
                <a:ea typeface="BIZ UDPゴシック" panose="020B0400000000000000" pitchFamily="50" charset="-128"/>
              </a:rPr>
              <a:t>化学兵器</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B514502D-5AE6-197C-A12E-7ABD85D28FB2}"/>
              </a:ext>
            </a:extLst>
          </p:cNvPr>
          <p:cNvSpPr txBox="1"/>
          <p:nvPr/>
        </p:nvSpPr>
        <p:spPr>
          <a:xfrm>
            <a:off x="3480327" y="6522534"/>
            <a:ext cx="4067705" cy="369332"/>
          </a:xfrm>
          <a:prstGeom prst="rect">
            <a:avLst/>
          </a:prstGeom>
          <a:noFill/>
        </p:spPr>
        <p:txBody>
          <a:bodyPr wrap="square">
            <a:spAutoFit/>
          </a:bodyPr>
          <a:lstStyle/>
          <a:p>
            <a:r>
              <a:rPr lang="en-US" altLang="ja-JP" b="1" i="0" dirty="0">
                <a:solidFill>
                  <a:srgbClr val="202122"/>
                </a:solidFill>
                <a:effectLst/>
                <a:latin typeface="Arial" panose="020B0604020202020204" pitchFamily="34" charset="0"/>
              </a:rPr>
              <a:t>Special access programs</a:t>
            </a:r>
            <a:r>
              <a:rPr lang="en-US" altLang="ja-JP" b="0" i="0" dirty="0">
                <a:solidFill>
                  <a:srgbClr val="202122"/>
                </a:solidFill>
                <a:effectLst/>
                <a:latin typeface="Arial" panose="020B0604020202020204" pitchFamily="34" charset="0"/>
              </a:rPr>
              <a:t> (</a:t>
            </a:r>
            <a:r>
              <a:rPr lang="en-US" altLang="ja-JP" b="1" i="0" dirty="0">
                <a:solidFill>
                  <a:srgbClr val="202122"/>
                </a:solidFill>
                <a:effectLst/>
                <a:latin typeface="Arial" panose="020B0604020202020204" pitchFamily="34" charset="0"/>
              </a:rPr>
              <a:t>SAPs</a:t>
            </a:r>
            <a:r>
              <a:rPr lang="en-US" altLang="ja-JP" b="0" i="0" dirty="0">
                <a:solidFill>
                  <a:srgbClr val="202122"/>
                </a:solidFill>
                <a:effectLst/>
                <a:latin typeface="Arial" panose="020B0604020202020204" pitchFamily="34" charset="0"/>
              </a:rPr>
              <a:t>)</a:t>
            </a:r>
            <a:endParaRPr lang="ja-JP" altLang="en-US" dirty="0"/>
          </a:p>
        </p:txBody>
      </p:sp>
      <p:sp>
        <p:nvSpPr>
          <p:cNvPr id="5" name="楕円 4">
            <a:extLst>
              <a:ext uri="{FF2B5EF4-FFF2-40B4-BE49-F238E27FC236}">
                <a16:creationId xmlns:a16="http://schemas.microsoft.com/office/drawing/2014/main" id="{A25A09AC-06E7-A7EB-8890-1854E0601523}"/>
              </a:ext>
            </a:extLst>
          </p:cNvPr>
          <p:cNvSpPr/>
          <p:nvPr/>
        </p:nvSpPr>
        <p:spPr>
          <a:xfrm>
            <a:off x="1665962" y="5043246"/>
            <a:ext cx="4443721" cy="127073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国防総省</a:t>
            </a:r>
            <a:endParaRPr lang="en-US" altLang="ja-JP" dirty="0"/>
          </a:p>
          <a:p>
            <a:pPr algn="ctr"/>
            <a:r>
              <a:rPr kumimoji="1" lang="ja-JP" altLang="en-US" dirty="0"/>
              <a:t>陸軍・海軍・空軍・海兵隊</a:t>
            </a:r>
            <a:endParaRPr kumimoji="1" lang="en-US" altLang="ja-JP" dirty="0"/>
          </a:p>
          <a:p>
            <a:pPr algn="ctr"/>
            <a:r>
              <a:rPr lang="ja-JP" altLang="en-US" dirty="0"/>
              <a:t>宇宙軍・沿岸監視隊</a:t>
            </a:r>
            <a:endParaRPr kumimoji="1" lang="ja-JP" altLang="en-US" dirty="0"/>
          </a:p>
        </p:txBody>
      </p:sp>
      <p:sp>
        <p:nvSpPr>
          <p:cNvPr id="2" name="楕円 1">
            <a:extLst>
              <a:ext uri="{FF2B5EF4-FFF2-40B4-BE49-F238E27FC236}">
                <a16:creationId xmlns:a16="http://schemas.microsoft.com/office/drawing/2014/main" id="{A5E55CC1-1158-BF8F-4C5F-691D84FB62EE}"/>
              </a:ext>
            </a:extLst>
          </p:cNvPr>
          <p:cNvSpPr/>
          <p:nvPr/>
        </p:nvSpPr>
        <p:spPr>
          <a:xfrm>
            <a:off x="5574083" y="4978399"/>
            <a:ext cx="4183693" cy="14647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民間企業</a:t>
            </a:r>
            <a:endParaRPr kumimoji="1" lang="en-US" altLang="ja-JP" sz="2800" dirty="0">
              <a:latin typeface="BIZ UDPゴシック" panose="020B0400000000000000" pitchFamily="50" charset="-128"/>
              <a:ea typeface="BIZ UDPゴシック" panose="020B0400000000000000" pitchFamily="50" charset="-128"/>
            </a:endParaRPr>
          </a:p>
          <a:p>
            <a:pPr algn="ctr"/>
            <a:r>
              <a:rPr lang="ja-JP" altLang="en-US" sz="2800" dirty="0">
                <a:latin typeface="BIZ UDPゴシック" panose="020B0400000000000000" pitchFamily="50" charset="-128"/>
                <a:ea typeface="BIZ UDPゴシック" panose="020B0400000000000000" pitchFamily="50" charset="-128"/>
              </a:rPr>
              <a:t>シンクタンク</a:t>
            </a:r>
            <a:endParaRPr lang="en-US" altLang="ja-JP" sz="28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FDDC7728-6161-6B61-B1B3-201F43999D89}"/>
              </a:ext>
            </a:extLst>
          </p:cNvPr>
          <p:cNvSpPr/>
          <p:nvPr/>
        </p:nvSpPr>
        <p:spPr>
          <a:xfrm>
            <a:off x="1490597" y="4884536"/>
            <a:ext cx="7302674" cy="1637998"/>
          </a:xfrm>
          <a:custGeom>
            <a:avLst/>
            <a:gdLst>
              <a:gd name="connsiteX0" fmla="*/ 0 w 7302674"/>
              <a:gd name="connsiteY0" fmla="*/ 273005 h 1637998"/>
              <a:gd name="connsiteX1" fmla="*/ 273005 w 7302674"/>
              <a:gd name="connsiteY1" fmla="*/ 0 h 1637998"/>
              <a:gd name="connsiteX2" fmla="*/ 971194 w 7302674"/>
              <a:gd name="connsiteY2" fmla="*/ 0 h 1637998"/>
              <a:gd name="connsiteX3" fmla="*/ 1669382 w 7302674"/>
              <a:gd name="connsiteY3" fmla="*/ 0 h 1637998"/>
              <a:gd name="connsiteX4" fmla="*/ 2367571 w 7302674"/>
              <a:gd name="connsiteY4" fmla="*/ 0 h 1637998"/>
              <a:gd name="connsiteX5" fmla="*/ 2727926 w 7302674"/>
              <a:gd name="connsiteY5" fmla="*/ 0 h 1637998"/>
              <a:gd name="connsiteX6" fmla="*/ 3358548 w 7302674"/>
              <a:gd name="connsiteY6" fmla="*/ 0 h 1637998"/>
              <a:gd name="connsiteX7" fmla="*/ 3989170 w 7302674"/>
              <a:gd name="connsiteY7" fmla="*/ 0 h 1637998"/>
              <a:gd name="connsiteX8" fmla="*/ 4552226 w 7302674"/>
              <a:gd name="connsiteY8" fmla="*/ 0 h 1637998"/>
              <a:gd name="connsiteX9" fmla="*/ 5047714 w 7302674"/>
              <a:gd name="connsiteY9" fmla="*/ 0 h 1637998"/>
              <a:gd name="connsiteX10" fmla="*/ 5475636 w 7302674"/>
              <a:gd name="connsiteY10" fmla="*/ 0 h 1637998"/>
              <a:gd name="connsiteX11" fmla="*/ 6106258 w 7302674"/>
              <a:gd name="connsiteY11" fmla="*/ 0 h 1637998"/>
              <a:gd name="connsiteX12" fmla="*/ 6534180 w 7302674"/>
              <a:gd name="connsiteY12" fmla="*/ 0 h 1637998"/>
              <a:gd name="connsiteX13" fmla="*/ 7029669 w 7302674"/>
              <a:gd name="connsiteY13" fmla="*/ 0 h 1637998"/>
              <a:gd name="connsiteX14" fmla="*/ 7302674 w 7302674"/>
              <a:gd name="connsiteY14" fmla="*/ 273005 h 1637998"/>
              <a:gd name="connsiteX15" fmla="*/ 7302674 w 7302674"/>
              <a:gd name="connsiteY15" fmla="*/ 840839 h 1637998"/>
              <a:gd name="connsiteX16" fmla="*/ 7302674 w 7302674"/>
              <a:gd name="connsiteY16" fmla="*/ 1364993 h 1637998"/>
              <a:gd name="connsiteX17" fmla="*/ 7029669 w 7302674"/>
              <a:gd name="connsiteY17" fmla="*/ 1637998 h 1637998"/>
              <a:gd name="connsiteX18" fmla="*/ 6601747 w 7302674"/>
              <a:gd name="connsiteY18" fmla="*/ 1637998 h 1637998"/>
              <a:gd name="connsiteX19" fmla="*/ 5971125 w 7302674"/>
              <a:gd name="connsiteY19" fmla="*/ 1637998 h 1637998"/>
              <a:gd name="connsiteX20" fmla="*/ 5408070 w 7302674"/>
              <a:gd name="connsiteY20" fmla="*/ 1637998 h 1637998"/>
              <a:gd name="connsiteX21" fmla="*/ 5047714 w 7302674"/>
              <a:gd name="connsiteY21" fmla="*/ 1637998 h 1637998"/>
              <a:gd name="connsiteX22" fmla="*/ 4552226 w 7302674"/>
              <a:gd name="connsiteY22" fmla="*/ 1637998 h 1637998"/>
              <a:gd name="connsiteX23" fmla="*/ 3921604 w 7302674"/>
              <a:gd name="connsiteY23" fmla="*/ 1637998 h 1637998"/>
              <a:gd name="connsiteX24" fmla="*/ 3290982 w 7302674"/>
              <a:gd name="connsiteY24" fmla="*/ 1637998 h 1637998"/>
              <a:gd name="connsiteX25" fmla="*/ 2727926 w 7302674"/>
              <a:gd name="connsiteY25" fmla="*/ 1637998 h 1637998"/>
              <a:gd name="connsiteX26" fmla="*/ 2164871 w 7302674"/>
              <a:gd name="connsiteY26" fmla="*/ 1637998 h 1637998"/>
              <a:gd name="connsiteX27" fmla="*/ 1804516 w 7302674"/>
              <a:gd name="connsiteY27" fmla="*/ 1637998 h 1637998"/>
              <a:gd name="connsiteX28" fmla="*/ 1173894 w 7302674"/>
              <a:gd name="connsiteY28" fmla="*/ 1637998 h 1637998"/>
              <a:gd name="connsiteX29" fmla="*/ 273005 w 7302674"/>
              <a:gd name="connsiteY29" fmla="*/ 1637998 h 1637998"/>
              <a:gd name="connsiteX30" fmla="*/ 0 w 7302674"/>
              <a:gd name="connsiteY30" fmla="*/ 1364993 h 1637998"/>
              <a:gd name="connsiteX31" fmla="*/ 0 w 7302674"/>
              <a:gd name="connsiteY31" fmla="*/ 808079 h 1637998"/>
              <a:gd name="connsiteX32" fmla="*/ 0 w 7302674"/>
              <a:gd name="connsiteY32" fmla="*/ 273005 h 163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02674" h="1637998" extrusionOk="0">
                <a:moveTo>
                  <a:pt x="0" y="273005"/>
                </a:moveTo>
                <a:cubicBezTo>
                  <a:pt x="-4111" y="80580"/>
                  <a:pt x="146052" y="4257"/>
                  <a:pt x="273005" y="0"/>
                </a:cubicBezTo>
                <a:cubicBezTo>
                  <a:pt x="521286" y="-81348"/>
                  <a:pt x="664823" y="34341"/>
                  <a:pt x="971194" y="0"/>
                </a:cubicBezTo>
                <a:cubicBezTo>
                  <a:pt x="1277565" y="-34341"/>
                  <a:pt x="1404386" y="61120"/>
                  <a:pt x="1669382" y="0"/>
                </a:cubicBezTo>
                <a:cubicBezTo>
                  <a:pt x="1934378" y="-61120"/>
                  <a:pt x="2074042" y="74160"/>
                  <a:pt x="2367571" y="0"/>
                </a:cubicBezTo>
                <a:cubicBezTo>
                  <a:pt x="2661100" y="-74160"/>
                  <a:pt x="2632816" y="12807"/>
                  <a:pt x="2727926" y="0"/>
                </a:cubicBezTo>
                <a:cubicBezTo>
                  <a:pt x="2823036" y="-12807"/>
                  <a:pt x="3231228" y="5244"/>
                  <a:pt x="3358548" y="0"/>
                </a:cubicBezTo>
                <a:cubicBezTo>
                  <a:pt x="3485868" y="-5244"/>
                  <a:pt x="3723635" y="68002"/>
                  <a:pt x="3989170" y="0"/>
                </a:cubicBezTo>
                <a:cubicBezTo>
                  <a:pt x="4254705" y="-68002"/>
                  <a:pt x="4429298" y="58147"/>
                  <a:pt x="4552226" y="0"/>
                </a:cubicBezTo>
                <a:cubicBezTo>
                  <a:pt x="4675154" y="-58147"/>
                  <a:pt x="4818464" y="57743"/>
                  <a:pt x="5047714" y="0"/>
                </a:cubicBezTo>
                <a:cubicBezTo>
                  <a:pt x="5276964" y="-57743"/>
                  <a:pt x="5294416" y="7004"/>
                  <a:pt x="5475636" y="0"/>
                </a:cubicBezTo>
                <a:cubicBezTo>
                  <a:pt x="5656856" y="-7004"/>
                  <a:pt x="5911767" y="65348"/>
                  <a:pt x="6106258" y="0"/>
                </a:cubicBezTo>
                <a:cubicBezTo>
                  <a:pt x="6300749" y="-65348"/>
                  <a:pt x="6355118" y="3290"/>
                  <a:pt x="6534180" y="0"/>
                </a:cubicBezTo>
                <a:cubicBezTo>
                  <a:pt x="6713242" y="-3290"/>
                  <a:pt x="6831061" y="34481"/>
                  <a:pt x="7029669" y="0"/>
                </a:cubicBezTo>
                <a:cubicBezTo>
                  <a:pt x="7195348" y="29889"/>
                  <a:pt x="7306376" y="142412"/>
                  <a:pt x="7302674" y="273005"/>
                </a:cubicBezTo>
                <a:cubicBezTo>
                  <a:pt x="7355265" y="434112"/>
                  <a:pt x="7257748" y="653190"/>
                  <a:pt x="7302674" y="840839"/>
                </a:cubicBezTo>
                <a:cubicBezTo>
                  <a:pt x="7347600" y="1028488"/>
                  <a:pt x="7280816" y="1142428"/>
                  <a:pt x="7302674" y="1364993"/>
                </a:cubicBezTo>
                <a:cubicBezTo>
                  <a:pt x="7296000" y="1558411"/>
                  <a:pt x="7187744" y="1600236"/>
                  <a:pt x="7029669" y="1637998"/>
                </a:cubicBezTo>
                <a:cubicBezTo>
                  <a:pt x="6850822" y="1658114"/>
                  <a:pt x="6743486" y="1624655"/>
                  <a:pt x="6601747" y="1637998"/>
                </a:cubicBezTo>
                <a:cubicBezTo>
                  <a:pt x="6460008" y="1651341"/>
                  <a:pt x="6100069" y="1588463"/>
                  <a:pt x="5971125" y="1637998"/>
                </a:cubicBezTo>
                <a:cubicBezTo>
                  <a:pt x="5842181" y="1687533"/>
                  <a:pt x="5529682" y="1608125"/>
                  <a:pt x="5408070" y="1637998"/>
                </a:cubicBezTo>
                <a:cubicBezTo>
                  <a:pt x="5286458" y="1667871"/>
                  <a:pt x="5138103" y="1618504"/>
                  <a:pt x="5047714" y="1637998"/>
                </a:cubicBezTo>
                <a:cubicBezTo>
                  <a:pt x="4957325" y="1657492"/>
                  <a:pt x="4741204" y="1587660"/>
                  <a:pt x="4552226" y="1637998"/>
                </a:cubicBezTo>
                <a:cubicBezTo>
                  <a:pt x="4363248" y="1688336"/>
                  <a:pt x="4114108" y="1580679"/>
                  <a:pt x="3921604" y="1637998"/>
                </a:cubicBezTo>
                <a:cubicBezTo>
                  <a:pt x="3729100" y="1695317"/>
                  <a:pt x="3534809" y="1567400"/>
                  <a:pt x="3290982" y="1637998"/>
                </a:cubicBezTo>
                <a:cubicBezTo>
                  <a:pt x="3047155" y="1708596"/>
                  <a:pt x="2930191" y="1621586"/>
                  <a:pt x="2727926" y="1637998"/>
                </a:cubicBezTo>
                <a:cubicBezTo>
                  <a:pt x="2525661" y="1654410"/>
                  <a:pt x="2286387" y="1597486"/>
                  <a:pt x="2164871" y="1637998"/>
                </a:cubicBezTo>
                <a:cubicBezTo>
                  <a:pt x="2043356" y="1678510"/>
                  <a:pt x="1938159" y="1632931"/>
                  <a:pt x="1804516" y="1637998"/>
                </a:cubicBezTo>
                <a:cubicBezTo>
                  <a:pt x="1670873" y="1643065"/>
                  <a:pt x="1358429" y="1583959"/>
                  <a:pt x="1173894" y="1637998"/>
                </a:cubicBezTo>
                <a:cubicBezTo>
                  <a:pt x="989359" y="1692037"/>
                  <a:pt x="575044" y="1605505"/>
                  <a:pt x="273005" y="1637998"/>
                </a:cubicBezTo>
                <a:cubicBezTo>
                  <a:pt x="133526" y="1638403"/>
                  <a:pt x="3270" y="1521576"/>
                  <a:pt x="0" y="1364993"/>
                </a:cubicBezTo>
                <a:cubicBezTo>
                  <a:pt x="-48888" y="1207123"/>
                  <a:pt x="62341" y="960696"/>
                  <a:pt x="0" y="808079"/>
                </a:cubicBezTo>
                <a:cubicBezTo>
                  <a:pt x="-62341" y="655462"/>
                  <a:pt x="27570" y="477922"/>
                  <a:pt x="0" y="273005"/>
                </a:cubicBezTo>
                <a:close/>
              </a:path>
            </a:pathLst>
          </a:custGeom>
          <a:noFill/>
          <a:ln w="76200">
            <a:solidFill>
              <a:schemeClr val="bg1">
                <a:lumMod val="75000"/>
              </a:schemeClr>
            </a:solidFill>
            <a:prstDash val="sysDash"/>
            <a:extLst>
              <a:ext uri="{C807C97D-BFC1-408E-A445-0C87EB9F89A2}">
                <ask:lineSketchStyleProps xmlns:ask="http://schemas.microsoft.com/office/drawing/2018/sketchyshapes" sd="299752476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4" descr="UFOのイラスト">
            <a:extLst>
              <a:ext uri="{FF2B5EF4-FFF2-40B4-BE49-F238E27FC236}">
                <a16:creationId xmlns:a16="http://schemas.microsoft.com/office/drawing/2014/main" id="{9C01313D-9B68-AA2A-C4C2-AB1559D8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97687">
            <a:off x="8998277" y="4852234"/>
            <a:ext cx="2165353" cy="170521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爆弾のイラスト">
            <a:extLst>
              <a:ext uri="{FF2B5EF4-FFF2-40B4-BE49-F238E27FC236}">
                <a16:creationId xmlns:a16="http://schemas.microsoft.com/office/drawing/2014/main" id="{5670E51C-21D5-2DF8-60AA-727D0749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7890">
            <a:off x="9615829" y="677393"/>
            <a:ext cx="1249262" cy="12492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爆破スイッチのイラスト">
            <a:extLst>
              <a:ext uri="{FF2B5EF4-FFF2-40B4-BE49-F238E27FC236}">
                <a16:creationId xmlns:a16="http://schemas.microsoft.com/office/drawing/2014/main" id="{C1C325AA-CAB3-A155-0C91-E3C2850DD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5162877"/>
            <a:ext cx="1064670" cy="106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4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A map showing the state of Nevada with the Nevada Test &amp;amp; Training Range and Area 51.">
            <a:extLst>
              <a:ext uri="{FF2B5EF4-FFF2-40B4-BE49-F238E27FC236}">
                <a16:creationId xmlns:a16="http://schemas.microsoft.com/office/drawing/2014/main" id="{80047ECF-D252-61CA-1FF8-18743BE77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33" y="473551"/>
            <a:ext cx="4052712" cy="639901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AREA51</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2052" name="Picture 4" descr="aerial photography, photography, thoroughfare, map,">
            <a:extLst>
              <a:ext uri="{FF2B5EF4-FFF2-40B4-BE49-F238E27FC236}">
                <a16:creationId xmlns:a16="http://schemas.microsoft.com/office/drawing/2014/main" id="{6CD5BFF6-658D-6F54-65F6-AA0FE7AB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103" y="590550"/>
            <a:ext cx="5282241"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エリア51」UFO研究施設の神話：覗いてはいけない謎の軍事施設の背景にある真実｜エスクァイア日本版">
            <a:extLst>
              <a:ext uri="{FF2B5EF4-FFF2-40B4-BE49-F238E27FC236}">
                <a16:creationId xmlns:a16="http://schemas.microsoft.com/office/drawing/2014/main" id="{6701539C-7E0A-B28D-A2E5-467F5702E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103" y="4708049"/>
            <a:ext cx="4052712" cy="20263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117">
            <a:extLst>
              <a:ext uri="{FF2B5EF4-FFF2-40B4-BE49-F238E27FC236}">
                <a16:creationId xmlns:a16="http://schemas.microsoft.com/office/drawing/2014/main" id="{C8A122AA-018B-27D6-AB91-8717A87B4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832" y="4708049"/>
            <a:ext cx="3066271" cy="20263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エリア51 世界でもっとも有名な秘密基地の真実 - 太田出版">
            <a:extLst>
              <a:ext uri="{FF2B5EF4-FFF2-40B4-BE49-F238E27FC236}">
                <a16:creationId xmlns:a16="http://schemas.microsoft.com/office/drawing/2014/main" id="{A5F57D47-B461-FB21-1962-AD692F00F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5234" y="590550"/>
            <a:ext cx="1707228" cy="250496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01E31C6-ABB9-166A-E89C-B89806DE46DA}"/>
              </a:ext>
            </a:extLst>
          </p:cNvPr>
          <p:cNvSpPr txBox="1"/>
          <p:nvPr/>
        </p:nvSpPr>
        <p:spPr>
          <a:xfrm>
            <a:off x="10331151" y="3212512"/>
            <a:ext cx="1824952" cy="1323439"/>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極秘プロジェクトに関与してきた</a:t>
            </a:r>
            <a:r>
              <a:rPr kumimoji="1" lang="en-US" altLang="ja-JP" sz="1600" dirty="0">
                <a:latin typeface="BIZ UDPゴシック" panose="020B0400000000000000" pitchFamily="50" charset="-128"/>
                <a:ea typeface="BIZ UDPゴシック" panose="020B0400000000000000" pitchFamily="50" charset="-128"/>
              </a:rPr>
              <a:t>EG&amp;G</a:t>
            </a:r>
            <a:r>
              <a:rPr kumimoji="1" lang="ja-JP" altLang="en-US" sz="1600" dirty="0">
                <a:latin typeface="BIZ UDPゴシック" panose="020B0400000000000000" pitchFamily="50" charset="-128"/>
                <a:ea typeface="BIZ UDPゴシック" panose="020B0400000000000000" pitchFamily="50" charset="-128"/>
              </a:rPr>
              <a:t>社について記載あり。</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貴重な内容です。</a:t>
            </a:r>
          </a:p>
        </p:txBody>
      </p:sp>
    </p:spTree>
    <p:extLst>
      <p:ext uri="{BB962C8B-B14F-4D97-AF65-F5344CB8AC3E}">
        <p14:creationId xmlns:p14="http://schemas.microsoft.com/office/powerpoint/2010/main" val="1705059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870A2E0-A5A7-E32E-C1E8-3891B6C80BF9}"/>
              </a:ext>
            </a:extLst>
          </p:cNvPr>
          <p:cNvPicPr>
            <a:picLocks noChangeAspect="1"/>
          </p:cNvPicPr>
          <p:nvPr/>
        </p:nvPicPr>
        <p:blipFill>
          <a:blip r:embed="rId2"/>
          <a:stretch>
            <a:fillRect/>
          </a:stretch>
        </p:blipFill>
        <p:spPr>
          <a:xfrm>
            <a:off x="3035864" y="0"/>
            <a:ext cx="6120271"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590361" y="3329255"/>
            <a:ext cx="6718935" cy="338554"/>
          </a:xfrm>
          <a:prstGeom prst="rect">
            <a:avLst/>
          </a:prstGeom>
          <a:noFill/>
        </p:spPr>
        <p:txBody>
          <a:bodyPr wrap="square">
            <a:spAutoFit/>
          </a:bodyPr>
          <a:lstStyle/>
          <a:p>
            <a:pPr algn="ctr"/>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3"/>
          <a:stretch>
            <a:fillRect/>
          </a:stretch>
        </p:blipFill>
        <p:spPr>
          <a:xfrm>
            <a:off x="242171" y="5619227"/>
            <a:ext cx="1148171" cy="1148171"/>
          </a:xfrm>
          <a:prstGeom prst="rect">
            <a:avLst/>
          </a:prstGeom>
        </p:spPr>
      </p:pic>
      <p:sp>
        <p:nvSpPr>
          <p:cNvPr id="5" name="正方形/長方形 4">
            <a:extLst>
              <a:ext uri="{FF2B5EF4-FFF2-40B4-BE49-F238E27FC236}">
                <a16:creationId xmlns:a16="http://schemas.microsoft.com/office/drawing/2014/main" id="{F09444C8-FF96-8F52-8E46-097A5375CCA9}"/>
              </a:ext>
            </a:extLst>
          </p:cNvPr>
          <p:cNvSpPr/>
          <p:nvPr/>
        </p:nvSpPr>
        <p:spPr>
          <a:xfrm>
            <a:off x="3857895" y="940527"/>
            <a:ext cx="4763590" cy="186363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3838F41-DD68-5922-6E42-797C779ED777}"/>
              </a:ext>
            </a:extLst>
          </p:cNvPr>
          <p:cNvSpPr txBox="1"/>
          <p:nvPr/>
        </p:nvSpPr>
        <p:spPr>
          <a:xfrm>
            <a:off x="242171" y="119186"/>
            <a:ext cx="3265202"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UAP</a:t>
            </a:r>
            <a:r>
              <a:rPr lang="ja-JP" altLang="en-US" dirty="0">
                <a:solidFill>
                  <a:srgbClr val="C00000"/>
                </a:solidFill>
                <a:latin typeface="BIZ UDPゴシック" panose="020B0400000000000000" pitchFamily="50" charset="-128"/>
                <a:ea typeface="BIZ UDPゴシック" panose="020B0400000000000000" pitchFamily="50" charset="-128"/>
              </a:rPr>
              <a:t>情報公開：委員会設置</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7722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537CBC-D84C-D9FB-DCC6-895D2EBB477B}"/>
              </a:ext>
            </a:extLst>
          </p:cNvPr>
          <p:cNvPicPr>
            <a:picLocks noChangeAspect="1"/>
          </p:cNvPicPr>
          <p:nvPr/>
        </p:nvPicPr>
        <p:blipFill>
          <a:blip r:embed="rId2"/>
          <a:stretch>
            <a:fillRect/>
          </a:stretch>
        </p:blipFill>
        <p:spPr>
          <a:xfrm>
            <a:off x="0" y="473551"/>
            <a:ext cx="6794340" cy="6397742"/>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参考</a:t>
            </a:r>
            <a:r>
              <a:rPr lang="en-US" altLang="ja-JP" sz="2400" b="1" dirty="0">
                <a:latin typeface="BIZ UDPゴシック" panose="020B0400000000000000" pitchFamily="50" charset="-128"/>
                <a:ea typeface="BIZ UDPゴシック" panose="020B0400000000000000" pitchFamily="50" charset="-128"/>
              </a:rPr>
              <a:t>】 </a:t>
            </a:r>
            <a:r>
              <a:rPr lang="ja-JP" altLang="en-US" sz="2400" b="1" dirty="0">
                <a:latin typeface="BIZ UDPゴシック" panose="020B0400000000000000" pitchFamily="50" charset="-128"/>
                <a:ea typeface="BIZ UDPゴシック" panose="020B0400000000000000" pitchFamily="50" charset="-128"/>
              </a:rPr>
              <a:t>国防授権法２０２５</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575CB7AD-6B28-2E48-354A-955E76070F7D}"/>
              </a:ext>
            </a:extLst>
          </p:cNvPr>
          <p:cNvSpPr txBox="1"/>
          <p:nvPr/>
        </p:nvSpPr>
        <p:spPr>
          <a:xfrm>
            <a:off x="6794340" y="6393440"/>
            <a:ext cx="5330111" cy="430887"/>
          </a:xfrm>
          <a:prstGeom prst="rect">
            <a:avLst/>
          </a:prstGeom>
          <a:noFill/>
        </p:spPr>
        <p:txBody>
          <a:bodyPr wrap="square">
            <a:spAutoFit/>
          </a:bodyPr>
          <a:lstStyle/>
          <a:p>
            <a:r>
              <a:rPr lang="en-US" altLang="ja-JP" sz="1100" dirty="0">
                <a:latin typeface="Verdana Pro Cond Black" panose="020B0A06030504040204" pitchFamily="34" charset="0"/>
                <a:ea typeface="BIZ UDPゴシック" panose="020B0400000000000000" pitchFamily="50" charset="-128"/>
              </a:rPr>
              <a:t>https://www.intelligence.senate.gov/legislation/intelligence-authorization-act-fiscal-year-2025-reported-june-3-2024</a:t>
            </a:r>
            <a:endParaRPr lang="ja-JP" altLang="en-US" sz="1100" dirty="0">
              <a:latin typeface="Verdana Pro Cond Black" panose="020B0A06030504040204" pitchFamily="34" charset="0"/>
              <a:ea typeface="BIZ UDPゴシック" panose="020B0400000000000000" pitchFamily="50" charset="-128"/>
            </a:endParaRPr>
          </a:p>
        </p:txBody>
      </p:sp>
      <p:pic>
        <p:nvPicPr>
          <p:cNvPr id="7" name="図 6">
            <a:extLst>
              <a:ext uri="{FF2B5EF4-FFF2-40B4-BE49-F238E27FC236}">
                <a16:creationId xmlns:a16="http://schemas.microsoft.com/office/drawing/2014/main" id="{BB2070CD-E83F-425B-3E64-C73156B4358C}"/>
              </a:ext>
            </a:extLst>
          </p:cNvPr>
          <p:cNvPicPr>
            <a:picLocks noChangeAspect="1"/>
          </p:cNvPicPr>
          <p:nvPr/>
        </p:nvPicPr>
        <p:blipFill>
          <a:blip r:embed="rId3"/>
          <a:stretch>
            <a:fillRect/>
          </a:stretch>
        </p:blipFill>
        <p:spPr>
          <a:xfrm>
            <a:off x="6795752" y="1251220"/>
            <a:ext cx="5384437" cy="4511405"/>
          </a:xfrm>
          <a:prstGeom prst="rect">
            <a:avLst/>
          </a:prstGeom>
        </p:spPr>
      </p:pic>
      <p:sp>
        <p:nvSpPr>
          <p:cNvPr id="14" name="テキスト ボックス 13">
            <a:extLst>
              <a:ext uri="{FF2B5EF4-FFF2-40B4-BE49-F238E27FC236}">
                <a16:creationId xmlns:a16="http://schemas.microsoft.com/office/drawing/2014/main" id="{2A4409D1-1CDE-46C7-FA4B-771A938DCDFC}"/>
              </a:ext>
            </a:extLst>
          </p:cNvPr>
          <p:cNvSpPr txBox="1"/>
          <p:nvPr/>
        </p:nvSpPr>
        <p:spPr>
          <a:xfrm>
            <a:off x="6993731" y="835722"/>
            <a:ext cx="5198269" cy="415498"/>
          </a:xfrm>
          <a:prstGeom prst="rect">
            <a:avLst/>
          </a:prstGeom>
          <a:noFill/>
        </p:spPr>
        <p:txBody>
          <a:bodyPr wrap="square">
            <a:spAutoFit/>
          </a:bodyPr>
          <a:lstStyle/>
          <a:p>
            <a:r>
              <a:rPr lang="en-US" altLang="ja-JP" sz="1050" dirty="0">
                <a:latin typeface="Verdana Pro Cond Black" panose="020B0A06030504040204" pitchFamily="34" charset="0"/>
                <a:ea typeface="BIZ UDPゴシック" panose="020B0400000000000000" pitchFamily="50" charset="-128"/>
              </a:rPr>
              <a:t>https://www.congress.gov/amendment/118th-congress/senate-amendment/2610/text</a:t>
            </a:r>
            <a:endParaRPr lang="ja-JP" altLang="en-US" sz="1050" dirty="0">
              <a:latin typeface="Verdana Pro Cond Black" panose="020B0A06030504040204" pitchFamily="34" charset="0"/>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6B9F4C38-06AF-F07A-205E-C63EC252E2D0}"/>
              </a:ext>
            </a:extLst>
          </p:cNvPr>
          <p:cNvSpPr txBox="1"/>
          <p:nvPr/>
        </p:nvSpPr>
        <p:spPr>
          <a:xfrm rot="20758924">
            <a:off x="593248" y="1251220"/>
            <a:ext cx="4200525" cy="584775"/>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5</a:t>
            </a:r>
            <a:r>
              <a:rPr lang="ja-JP" altLang="en-US" sz="1600" dirty="0">
                <a:latin typeface="BIZ UDPゴシック" panose="020B0400000000000000" pitchFamily="50" charset="-128"/>
                <a:ea typeface="BIZ UDPゴシック" panose="020B0400000000000000" pitchFamily="50" charset="-128"/>
              </a:rPr>
              <a:t>月に上院情報特別委員会は</a:t>
            </a:r>
            <a:r>
              <a:rPr lang="en-US" altLang="ja-JP" sz="1600" dirty="0">
                <a:latin typeface="BIZ UDPゴシック" panose="020B0400000000000000" pitchFamily="50" charset="-128"/>
                <a:ea typeface="BIZ UDPゴシック" panose="020B0400000000000000" pitchFamily="50" charset="-128"/>
              </a:rPr>
              <a:t>UAP</a:t>
            </a:r>
            <a:r>
              <a:rPr lang="ja-JP" altLang="en-US" sz="1600" dirty="0">
                <a:latin typeface="BIZ UDPゴシック" panose="020B0400000000000000" pitchFamily="50" charset="-128"/>
                <a:ea typeface="BIZ UDPゴシック" panose="020B0400000000000000" pitchFamily="50" charset="-128"/>
              </a:rPr>
              <a:t>に関する条項を含む情報権限法案を可決した。</a:t>
            </a:r>
          </a:p>
        </p:txBody>
      </p:sp>
      <p:sp>
        <p:nvSpPr>
          <p:cNvPr id="19" name="テキスト ボックス 18">
            <a:extLst>
              <a:ext uri="{FF2B5EF4-FFF2-40B4-BE49-F238E27FC236}">
                <a16:creationId xmlns:a16="http://schemas.microsoft.com/office/drawing/2014/main" id="{2B6646F0-C0DB-0165-89D0-1250EDA14A4C}"/>
              </a:ext>
            </a:extLst>
          </p:cNvPr>
          <p:cNvSpPr txBox="1"/>
          <p:nvPr/>
        </p:nvSpPr>
        <p:spPr>
          <a:xfrm>
            <a:off x="9878034" y="3754656"/>
            <a:ext cx="2246417" cy="2308324"/>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月、サウスダコタ州のマイク・ラウンズ上院議員が議会に</a:t>
            </a:r>
            <a:r>
              <a:rPr lang="en-US" altLang="ja-JP" sz="1600" dirty="0">
                <a:latin typeface="BIZ UDPゴシック" panose="020B0400000000000000" pitchFamily="50" charset="-128"/>
                <a:ea typeface="BIZ UDPゴシック" panose="020B0400000000000000" pitchFamily="50" charset="-128"/>
              </a:rPr>
              <a:t>2024</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UAP</a:t>
            </a:r>
            <a:r>
              <a:rPr lang="ja-JP" altLang="en-US" sz="1600" dirty="0">
                <a:latin typeface="BIZ UDPゴシック" panose="020B0400000000000000" pitchFamily="50" charset="-128"/>
                <a:ea typeface="BIZ UDPゴシック" panose="020B0400000000000000" pitchFamily="50" charset="-128"/>
              </a:rPr>
              <a:t>開示法案を提案。</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この修正法案が可決されれば、今後</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年間の監視、審査委員会、公開情報開示計画が確立</a:t>
            </a:r>
          </a:p>
        </p:txBody>
      </p:sp>
      <p:sp>
        <p:nvSpPr>
          <p:cNvPr id="20" name="テキスト ボックス 19">
            <a:extLst>
              <a:ext uri="{FF2B5EF4-FFF2-40B4-BE49-F238E27FC236}">
                <a16:creationId xmlns:a16="http://schemas.microsoft.com/office/drawing/2014/main" id="{6374D322-13AD-AEF3-04BD-B2FBFBDCEEF7}"/>
              </a:ext>
            </a:extLst>
          </p:cNvPr>
          <p:cNvSpPr txBox="1"/>
          <p:nvPr/>
        </p:nvSpPr>
        <p:spPr>
          <a:xfrm>
            <a:off x="8083758" y="550495"/>
            <a:ext cx="2302823" cy="338554"/>
          </a:xfrm>
          <a:prstGeom prst="rect">
            <a:avLst/>
          </a:prstGeom>
          <a:noFill/>
        </p:spPr>
        <p:txBody>
          <a:bodyPr wrap="square">
            <a:spAutoFit/>
          </a:bodyPr>
          <a:lstStyle/>
          <a:p>
            <a:pPr algn="ctr"/>
            <a:r>
              <a:rPr lang="ja-JP" altLang="en-US" sz="1600" b="1" dirty="0">
                <a:solidFill>
                  <a:srgbClr val="C00000"/>
                </a:solidFill>
                <a:latin typeface="BIZ UDPゴシック" panose="020B0400000000000000" pitchFamily="50" charset="-128"/>
                <a:ea typeface="BIZ UDPゴシック" panose="020B0400000000000000" pitchFamily="50" charset="-128"/>
              </a:rPr>
              <a:t>国防権限法の修正案</a:t>
            </a:r>
          </a:p>
        </p:txBody>
      </p:sp>
    </p:spTree>
    <p:extLst>
      <p:ext uri="{BB962C8B-B14F-4D97-AF65-F5344CB8AC3E}">
        <p14:creationId xmlns:p14="http://schemas.microsoft.com/office/powerpoint/2010/main" val="156053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UFO</a:t>
            </a:r>
            <a:r>
              <a:rPr lang="ja-JP" altLang="en-US" sz="2400" b="1" dirty="0">
                <a:latin typeface="BIZ UDPゴシック" panose="020B0400000000000000" pitchFamily="50" charset="-128"/>
                <a:ea typeface="BIZ UDPゴシック" panose="020B0400000000000000" pitchFamily="50" charset="-128"/>
              </a:rPr>
              <a:t>から</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へ</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D347FF4-2DFB-CCB5-B7E7-33681C0B332A}"/>
              </a:ext>
            </a:extLst>
          </p:cNvPr>
          <p:cNvSpPr txBox="1"/>
          <p:nvPr/>
        </p:nvSpPr>
        <p:spPr>
          <a:xfrm>
            <a:off x="804333" y="969168"/>
            <a:ext cx="6561666" cy="1107996"/>
          </a:xfrm>
          <a:custGeom>
            <a:avLst/>
            <a:gdLst>
              <a:gd name="connsiteX0" fmla="*/ 0 w 6561666"/>
              <a:gd name="connsiteY0" fmla="*/ 0 h 1107996"/>
              <a:gd name="connsiteX1" fmla="*/ 399665 w 6561666"/>
              <a:gd name="connsiteY1" fmla="*/ 0 h 1107996"/>
              <a:gd name="connsiteX2" fmla="*/ 799330 w 6561666"/>
              <a:gd name="connsiteY2" fmla="*/ 0 h 1107996"/>
              <a:gd name="connsiteX3" fmla="*/ 1461462 w 6561666"/>
              <a:gd name="connsiteY3" fmla="*/ 0 h 1107996"/>
              <a:gd name="connsiteX4" fmla="*/ 1926744 w 6561666"/>
              <a:gd name="connsiteY4" fmla="*/ 0 h 1107996"/>
              <a:gd name="connsiteX5" fmla="*/ 2457642 w 6561666"/>
              <a:gd name="connsiteY5" fmla="*/ 0 h 1107996"/>
              <a:gd name="connsiteX6" fmla="*/ 2857307 w 6561666"/>
              <a:gd name="connsiteY6" fmla="*/ 0 h 1107996"/>
              <a:gd name="connsiteX7" fmla="*/ 3256972 w 6561666"/>
              <a:gd name="connsiteY7" fmla="*/ 0 h 1107996"/>
              <a:gd name="connsiteX8" fmla="*/ 3787871 w 6561666"/>
              <a:gd name="connsiteY8" fmla="*/ 0 h 1107996"/>
              <a:gd name="connsiteX9" fmla="*/ 4253153 w 6561666"/>
              <a:gd name="connsiteY9" fmla="*/ 0 h 1107996"/>
              <a:gd name="connsiteX10" fmla="*/ 4915284 w 6561666"/>
              <a:gd name="connsiteY10" fmla="*/ 0 h 1107996"/>
              <a:gd name="connsiteX11" fmla="*/ 5380566 w 6561666"/>
              <a:gd name="connsiteY11" fmla="*/ 0 h 1107996"/>
              <a:gd name="connsiteX12" fmla="*/ 6042698 w 6561666"/>
              <a:gd name="connsiteY12" fmla="*/ 0 h 1107996"/>
              <a:gd name="connsiteX13" fmla="*/ 6561666 w 6561666"/>
              <a:gd name="connsiteY13" fmla="*/ 0 h 1107996"/>
              <a:gd name="connsiteX14" fmla="*/ 6561666 w 6561666"/>
              <a:gd name="connsiteY14" fmla="*/ 531838 h 1107996"/>
              <a:gd name="connsiteX15" fmla="*/ 6561666 w 6561666"/>
              <a:gd name="connsiteY15" fmla="*/ 1107996 h 1107996"/>
              <a:gd name="connsiteX16" fmla="*/ 6162001 w 6561666"/>
              <a:gd name="connsiteY16" fmla="*/ 1107996 h 1107996"/>
              <a:gd name="connsiteX17" fmla="*/ 5565486 w 6561666"/>
              <a:gd name="connsiteY17" fmla="*/ 1107996 h 1107996"/>
              <a:gd name="connsiteX18" fmla="*/ 4903354 w 6561666"/>
              <a:gd name="connsiteY18" fmla="*/ 1107996 h 1107996"/>
              <a:gd name="connsiteX19" fmla="*/ 4175606 w 6561666"/>
              <a:gd name="connsiteY19" fmla="*/ 1107996 h 1107996"/>
              <a:gd name="connsiteX20" fmla="*/ 3579091 w 6561666"/>
              <a:gd name="connsiteY20" fmla="*/ 1107996 h 1107996"/>
              <a:gd name="connsiteX21" fmla="*/ 2982575 w 6561666"/>
              <a:gd name="connsiteY21" fmla="*/ 1107996 h 1107996"/>
              <a:gd name="connsiteX22" fmla="*/ 2582910 w 6561666"/>
              <a:gd name="connsiteY22" fmla="*/ 1107996 h 1107996"/>
              <a:gd name="connsiteX23" fmla="*/ 1855162 w 6561666"/>
              <a:gd name="connsiteY23" fmla="*/ 1107996 h 1107996"/>
              <a:gd name="connsiteX24" fmla="*/ 1324264 w 6561666"/>
              <a:gd name="connsiteY24" fmla="*/ 1107996 h 1107996"/>
              <a:gd name="connsiteX25" fmla="*/ 858982 w 6561666"/>
              <a:gd name="connsiteY25" fmla="*/ 1107996 h 1107996"/>
              <a:gd name="connsiteX26" fmla="*/ 0 w 6561666"/>
              <a:gd name="connsiteY26" fmla="*/ 1107996 h 1107996"/>
              <a:gd name="connsiteX27" fmla="*/ 0 w 6561666"/>
              <a:gd name="connsiteY27" fmla="*/ 587238 h 1107996"/>
              <a:gd name="connsiteX28" fmla="*/ 0 w 6561666"/>
              <a:gd name="connsiteY28" fmla="*/ 0 h 11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1666" h="1107996" fill="none" extrusionOk="0">
                <a:moveTo>
                  <a:pt x="0" y="0"/>
                </a:moveTo>
                <a:cubicBezTo>
                  <a:pt x="169105" y="-41369"/>
                  <a:pt x="265400" y="4056"/>
                  <a:pt x="399665" y="0"/>
                </a:cubicBezTo>
                <a:cubicBezTo>
                  <a:pt x="533930" y="-4056"/>
                  <a:pt x="635097" y="5540"/>
                  <a:pt x="799330" y="0"/>
                </a:cubicBezTo>
                <a:cubicBezTo>
                  <a:pt x="963563" y="-5540"/>
                  <a:pt x="1297211" y="4968"/>
                  <a:pt x="1461462" y="0"/>
                </a:cubicBezTo>
                <a:cubicBezTo>
                  <a:pt x="1625713" y="-4968"/>
                  <a:pt x="1832996" y="14599"/>
                  <a:pt x="1926744" y="0"/>
                </a:cubicBezTo>
                <a:cubicBezTo>
                  <a:pt x="2020492" y="-14599"/>
                  <a:pt x="2269692" y="17110"/>
                  <a:pt x="2457642" y="0"/>
                </a:cubicBezTo>
                <a:cubicBezTo>
                  <a:pt x="2645592" y="-17110"/>
                  <a:pt x="2671319" y="27370"/>
                  <a:pt x="2857307" y="0"/>
                </a:cubicBezTo>
                <a:cubicBezTo>
                  <a:pt x="3043296" y="-27370"/>
                  <a:pt x="3120662" y="4353"/>
                  <a:pt x="3256972" y="0"/>
                </a:cubicBezTo>
                <a:cubicBezTo>
                  <a:pt x="3393282" y="-4353"/>
                  <a:pt x="3563010" y="18089"/>
                  <a:pt x="3787871" y="0"/>
                </a:cubicBezTo>
                <a:cubicBezTo>
                  <a:pt x="4012732" y="-18089"/>
                  <a:pt x="4096924" y="53295"/>
                  <a:pt x="4253153" y="0"/>
                </a:cubicBezTo>
                <a:cubicBezTo>
                  <a:pt x="4409382" y="-53295"/>
                  <a:pt x="4637575" y="11511"/>
                  <a:pt x="4915284" y="0"/>
                </a:cubicBezTo>
                <a:cubicBezTo>
                  <a:pt x="5192993" y="-11511"/>
                  <a:pt x="5242234" y="11009"/>
                  <a:pt x="5380566" y="0"/>
                </a:cubicBezTo>
                <a:cubicBezTo>
                  <a:pt x="5518898" y="-11009"/>
                  <a:pt x="5907366" y="66809"/>
                  <a:pt x="6042698" y="0"/>
                </a:cubicBezTo>
                <a:cubicBezTo>
                  <a:pt x="6178030" y="-66809"/>
                  <a:pt x="6381474" y="58224"/>
                  <a:pt x="6561666" y="0"/>
                </a:cubicBezTo>
                <a:cubicBezTo>
                  <a:pt x="6578385" y="201197"/>
                  <a:pt x="6556039" y="316071"/>
                  <a:pt x="6561666" y="531838"/>
                </a:cubicBezTo>
                <a:cubicBezTo>
                  <a:pt x="6567293" y="747605"/>
                  <a:pt x="6505979" y="955533"/>
                  <a:pt x="6561666" y="1107996"/>
                </a:cubicBezTo>
                <a:cubicBezTo>
                  <a:pt x="6470845" y="1127088"/>
                  <a:pt x="6357094" y="1079694"/>
                  <a:pt x="6162001" y="1107996"/>
                </a:cubicBezTo>
                <a:cubicBezTo>
                  <a:pt x="5966909" y="1136298"/>
                  <a:pt x="5862846" y="1076877"/>
                  <a:pt x="5565486" y="1107996"/>
                </a:cubicBezTo>
                <a:cubicBezTo>
                  <a:pt x="5268127" y="1139115"/>
                  <a:pt x="5211280" y="1071539"/>
                  <a:pt x="4903354" y="1107996"/>
                </a:cubicBezTo>
                <a:cubicBezTo>
                  <a:pt x="4595428" y="1144453"/>
                  <a:pt x="4439345" y="1092583"/>
                  <a:pt x="4175606" y="1107996"/>
                </a:cubicBezTo>
                <a:cubicBezTo>
                  <a:pt x="3911867" y="1123409"/>
                  <a:pt x="3768079" y="1097378"/>
                  <a:pt x="3579091" y="1107996"/>
                </a:cubicBezTo>
                <a:cubicBezTo>
                  <a:pt x="3390104" y="1118614"/>
                  <a:pt x="3244408" y="1107488"/>
                  <a:pt x="2982575" y="1107996"/>
                </a:cubicBezTo>
                <a:cubicBezTo>
                  <a:pt x="2720742" y="1108504"/>
                  <a:pt x="2688121" y="1077534"/>
                  <a:pt x="2582910" y="1107996"/>
                </a:cubicBezTo>
                <a:cubicBezTo>
                  <a:pt x="2477700" y="1138458"/>
                  <a:pt x="2122025" y="1045156"/>
                  <a:pt x="1855162" y="1107996"/>
                </a:cubicBezTo>
                <a:cubicBezTo>
                  <a:pt x="1588299" y="1170836"/>
                  <a:pt x="1469858" y="1060161"/>
                  <a:pt x="1324264" y="1107996"/>
                </a:cubicBezTo>
                <a:cubicBezTo>
                  <a:pt x="1178670" y="1155831"/>
                  <a:pt x="1077300" y="1062446"/>
                  <a:pt x="858982" y="1107996"/>
                </a:cubicBezTo>
                <a:cubicBezTo>
                  <a:pt x="640664" y="1153546"/>
                  <a:pt x="209313" y="1068662"/>
                  <a:pt x="0" y="1107996"/>
                </a:cubicBezTo>
                <a:cubicBezTo>
                  <a:pt x="-20675" y="939870"/>
                  <a:pt x="34552" y="723098"/>
                  <a:pt x="0" y="587238"/>
                </a:cubicBezTo>
                <a:cubicBezTo>
                  <a:pt x="-34552" y="451378"/>
                  <a:pt x="60744" y="248368"/>
                  <a:pt x="0" y="0"/>
                </a:cubicBezTo>
                <a:close/>
              </a:path>
              <a:path w="6561666" h="1107996" stroke="0" extrusionOk="0">
                <a:moveTo>
                  <a:pt x="0" y="0"/>
                </a:moveTo>
                <a:cubicBezTo>
                  <a:pt x="138376" y="-44992"/>
                  <a:pt x="456133" y="42046"/>
                  <a:pt x="596515" y="0"/>
                </a:cubicBezTo>
                <a:cubicBezTo>
                  <a:pt x="736897" y="-42046"/>
                  <a:pt x="948758" y="53598"/>
                  <a:pt x="1127414" y="0"/>
                </a:cubicBezTo>
                <a:cubicBezTo>
                  <a:pt x="1306070" y="-53598"/>
                  <a:pt x="1583096" y="16889"/>
                  <a:pt x="1789545" y="0"/>
                </a:cubicBezTo>
                <a:cubicBezTo>
                  <a:pt x="1995994" y="-16889"/>
                  <a:pt x="2314639" y="1902"/>
                  <a:pt x="2451677" y="0"/>
                </a:cubicBezTo>
                <a:cubicBezTo>
                  <a:pt x="2588715" y="-1902"/>
                  <a:pt x="2710348" y="21720"/>
                  <a:pt x="2916959" y="0"/>
                </a:cubicBezTo>
                <a:cubicBezTo>
                  <a:pt x="3123570" y="-21720"/>
                  <a:pt x="3367545" y="70417"/>
                  <a:pt x="3579091" y="0"/>
                </a:cubicBezTo>
                <a:cubicBezTo>
                  <a:pt x="3790637" y="-70417"/>
                  <a:pt x="3979047" y="52871"/>
                  <a:pt x="4241222" y="0"/>
                </a:cubicBezTo>
                <a:cubicBezTo>
                  <a:pt x="4503397" y="-52871"/>
                  <a:pt x="4616667" y="41992"/>
                  <a:pt x="4968971" y="0"/>
                </a:cubicBezTo>
                <a:cubicBezTo>
                  <a:pt x="5321275" y="-41992"/>
                  <a:pt x="5303912" y="7511"/>
                  <a:pt x="5434252" y="0"/>
                </a:cubicBezTo>
                <a:cubicBezTo>
                  <a:pt x="5564592" y="-7511"/>
                  <a:pt x="5721590" y="2369"/>
                  <a:pt x="5833918" y="0"/>
                </a:cubicBezTo>
                <a:cubicBezTo>
                  <a:pt x="5946246" y="-2369"/>
                  <a:pt x="6308253" y="63618"/>
                  <a:pt x="6561666" y="0"/>
                </a:cubicBezTo>
                <a:cubicBezTo>
                  <a:pt x="6601697" y="120671"/>
                  <a:pt x="6513340" y="353288"/>
                  <a:pt x="6561666" y="553998"/>
                </a:cubicBezTo>
                <a:cubicBezTo>
                  <a:pt x="6609992" y="754708"/>
                  <a:pt x="6498981" y="892360"/>
                  <a:pt x="6561666" y="1107996"/>
                </a:cubicBezTo>
                <a:cubicBezTo>
                  <a:pt x="6424366" y="1147750"/>
                  <a:pt x="6203927" y="1068066"/>
                  <a:pt x="6096384" y="1107996"/>
                </a:cubicBezTo>
                <a:cubicBezTo>
                  <a:pt x="5988841" y="1147926"/>
                  <a:pt x="5574280" y="1104223"/>
                  <a:pt x="5434252" y="1107996"/>
                </a:cubicBezTo>
                <a:cubicBezTo>
                  <a:pt x="5294224" y="1111769"/>
                  <a:pt x="4941920" y="1030295"/>
                  <a:pt x="4772121" y="1107996"/>
                </a:cubicBezTo>
                <a:cubicBezTo>
                  <a:pt x="4602322" y="1185697"/>
                  <a:pt x="4375081" y="1041321"/>
                  <a:pt x="4175606" y="1107996"/>
                </a:cubicBezTo>
                <a:cubicBezTo>
                  <a:pt x="3976131" y="1174671"/>
                  <a:pt x="3861812" y="1093385"/>
                  <a:pt x="3710324" y="1107996"/>
                </a:cubicBezTo>
                <a:cubicBezTo>
                  <a:pt x="3558836" y="1122607"/>
                  <a:pt x="3454158" y="1070231"/>
                  <a:pt x="3310659" y="1107996"/>
                </a:cubicBezTo>
                <a:cubicBezTo>
                  <a:pt x="3167160" y="1145761"/>
                  <a:pt x="3086302" y="1067002"/>
                  <a:pt x="2910994" y="1107996"/>
                </a:cubicBezTo>
                <a:cubicBezTo>
                  <a:pt x="2735686" y="1148990"/>
                  <a:pt x="2433005" y="1101499"/>
                  <a:pt x="2248862" y="1107996"/>
                </a:cubicBezTo>
                <a:cubicBezTo>
                  <a:pt x="2064719" y="1114493"/>
                  <a:pt x="2014029" y="1104879"/>
                  <a:pt x="1783580" y="1107996"/>
                </a:cubicBezTo>
                <a:cubicBezTo>
                  <a:pt x="1553131" y="1111113"/>
                  <a:pt x="1460615" y="1088256"/>
                  <a:pt x="1318298" y="1107996"/>
                </a:cubicBezTo>
                <a:cubicBezTo>
                  <a:pt x="1175981" y="1127736"/>
                  <a:pt x="972707" y="1085475"/>
                  <a:pt x="656167" y="1107996"/>
                </a:cubicBezTo>
                <a:cubicBezTo>
                  <a:pt x="339627" y="1130517"/>
                  <a:pt x="301339" y="1099626"/>
                  <a:pt x="0" y="1107996"/>
                </a:cubicBezTo>
                <a:cubicBezTo>
                  <a:pt x="-30578" y="981574"/>
                  <a:pt x="27716" y="688417"/>
                  <a:pt x="0" y="542918"/>
                </a:cubicBezTo>
                <a:cubicBezTo>
                  <a:pt x="-27716" y="397419"/>
                  <a:pt x="42581" y="168637"/>
                  <a:pt x="0" y="0"/>
                </a:cubicBezTo>
                <a:close/>
              </a:path>
            </a:pathLst>
          </a:custGeom>
          <a:solidFill>
            <a:schemeClr val="accent1">
              <a:lumMod val="20000"/>
              <a:lumOff val="80000"/>
            </a:schemeClr>
          </a:solidFill>
          <a:ln>
            <a:solidFill>
              <a:schemeClr val="tx1"/>
            </a:solidFill>
            <a:extLst>
              <a:ext uri="{C807C97D-BFC1-408E-A445-0C87EB9F89A2}">
                <ask:lineSketchStyleProps xmlns:ask="http://schemas.microsoft.com/office/drawing/2018/sketchyshapes" sd="2916254509">
                  <a:prstGeom prst="rect">
                    <a:avLst/>
                  </a:prstGeom>
                  <ask:type>
                    <ask:lineSketchScribble/>
                  </ask:type>
                </ask:lineSketchStyleProps>
              </a:ext>
            </a:extLst>
          </a:ln>
        </p:spPr>
        <p:txBody>
          <a:bodyPr wrap="square" rtlCol="0">
            <a:spAutoFit/>
          </a:bodyPr>
          <a:lstStyle/>
          <a:p>
            <a:pPr algn="ctr"/>
            <a:r>
              <a:rPr kumimoji="1" lang="ja-JP" altLang="en-US" sz="6600" b="1" dirty="0">
                <a:latin typeface="BIZ UDPゴシック" panose="020B0400000000000000" pitchFamily="50" charset="-128"/>
                <a:ea typeface="BIZ UDPゴシック" panose="020B0400000000000000" pitchFamily="50" charset="-128"/>
              </a:rPr>
              <a:t>未確認飛行物体</a:t>
            </a:r>
          </a:p>
        </p:txBody>
      </p:sp>
      <p:sp>
        <p:nvSpPr>
          <p:cNvPr id="6" name="テキスト ボックス 5">
            <a:extLst>
              <a:ext uri="{FF2B5EF4-FFF2-40B4-BE49-F238E27FC236}">
                <a16:creationId xmlns:a16="http://schemas.microsoft.com/office/drawing/2014/main" id="{0D2DC0DF-7670-2E3F-E544-00645169F080}"/>
              </a:ext>
            </a:extLst>
          </p:cNvPr>
          <p:cNvSpPr txBox="1"/>
          <p:nvPr/>
        </p:nvSpPr>
        <p:spPr>
          <a:xfrm>
            <a:off x="804333" y="3080729"/>
            <a:ext cx="6561666" cy="1107996"/>
          </a:xfrm>
          <a:custGeom>
            <a:avLst/>
            <a:gdLst>
              <a:gd name="connsiteX0" fmla="*/ 0 w 6561666"/>
              <a:gd name="connsiteY0" fmla="*/ 0 h 1107996"/>
              <a:gd name="connsiteX1" fmla="*/ 399665 w 6561666"/>
              <a:gd name="connsiteY1" fmla="*/ 0 h 1107996"/>
              <a:gd name="connsiteX2" fmla="*/ 799330 w 6561666"/>
              <a:gd name="connsiteY2" fmla="*/ 0 h 1107996"/>
              <a:gd name="connsiteX3" fmla="*/ 1461462 w 6561666"/>
              <a:gd name="connsiteY3" fmla="*/ 0 h 1107996"/>
              <a:gd name="connsiteX4" fmla="*/ 1926744 w 6561666"/>
              <a:gd name="connsiteY4" fmla="*/ 0 h 1107996"/>
              <a:gd name="connsiteX5" fmla="*/ 2457642 w 6561666"/>
              <a:gd name="connsiteY5" fmla="*/ 0 h 1107996"/>
              <a:gd name="connsiteX6" fmla="*/ 2857307 w 6561666"/>
              <a:gd name="connsiteY6" fmla="*/ 0 h 1107996"/>
              <a:gd name="connsiteX7" fmla="*/ 3256972 w 6561666"/>
              <a:gd name="connsiteY7" fmla="*/ 0 h 1107996"/>
              <a:gd name="connsiteX8" fmla="*/ 3787871 w 6561666"/>
              <a:gd name="connsiteY8" fmla="*/ 0 h 1107996"/>
              <a:gd name="connsiteX9" fmla="*/ 4253153 w 6561666"/>
              <a:gd name="connsiteY9" fmla="*/ 0 h 1107996"/>
              <a:gd name="connsiteX10" fmla="*/ 4915284 w 6561666"/>
              <a:gd name="connsiteY10" fmla="*/ 0 h 1107996"/>
              <a:gd name="connsiteX11" fmla="*/ 5380566 w 6561666"/>
              <a:gd name="connsiteY11" fmla="*/ 0 h 1107996"/>
              <a:gd name="connsiteX12" fmla="*/ 6042698 w 6561666"/>
              <a:gd name="connsiteY12" fmla="*/ 0 h 1107996"/>
              <a:gd name="connsiteX13" fmla="*/ 6561666 w 6561666"/>
              <a:gd name="connsiteY13" fmla="*/ 0 h 1107996"/>
              <a:gd name="connsiteX14" fmla="*/ 6561666 w 6561666"/>
              <a:gd name="connsiteY14" fmla="*/ 531838 h 1107996"/>
              <a:gd name="connsiteX15" fmla="*/ 6561666 w 6561666"/>
              <a:gd name="connsiteY15" fmla="*/ 1107996 h 1107996"/>
              <a:gd name="connsiteX16" fmla="*/ 6162001 w 6561666"/>
              <a:gd name="connsiteY16" fmla="*/ 1107996 h 1107996"/>
              <a:gd name="connsiteX17" fmla="*/ 5565486 w 6561666"/>
              <a:gd name="connsiteY17" fmla="*/ 1107996 h 1107996"/>
              <a:gd name="connsiteX18" fmla="*/ 4903354 w 6561666"/>
              <a:gd name="connsiteY18" fmla="*/ 1107996 h 1107996"/>
              <a:gd name="connsiteX19" fmla="*/ 4175606 w 6561666"/>
              <a:gd name="connsiteY19" fmla="*/ 1107996 h 1107996"/>
              <a:gd name="connsiteX20" fmla="*/ 3579091 w 6561666"/>
              <a:gd name="connsiteY20" fmla="*/ 1107996 h 1107996"/>
              <a:gd name="connsiteX21" fmla="*/ 2982575 w 6561666"/>
              <a:gd name="connsiteY21" fmla="*/ 1107996 h 1107996"/>
              <a:gd name="connsiteX22" fmla="*/ 2582910 w 6561666"/>
              <a:gd name="connsiteY22" fmla="*/ 1107996 h 1107996"/>
              <a:gd name="connsiteX23" fmla="*/ 1855162 w 6561666"/>
              <a:gd name="connsiteY23" fmla="*/ 1107996 h 1107996"/>
              <a:gd name="connsiteX24" fmla="*/ 1324264 w 6561666"/>
              <a:gd name="connsiteY24" fmla="*/ 1107996 h 1107996"/>
              <a:gd name="connsiteX25" fmla="*/ 858982 w 6561666"/>
              <a:gd name="connsiteY25" fmla="*/ 1107996 h 1107996"/>
              <a:gd name="connsiteX26" fmla="*/ 0 w 6561666"/>
              <a:gd name="connsiteY26" fmla="*/ 1107996 h 1107996"/>
              <a:gd name="connsiteX27" fmla="*/ 0 w 6561666"/>
              <a:gd name="connsiteY27" fmla="*/ 587238 h 1107996"/>
              <a:gd name="connsiteX28" fmla="*/ 0 w 6561666"/>
              <a:gd name="connsiteY28" fmla="*/ 0 h 11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1666" h="1107996" fill="none" extrusionOk="0">
                <a:moveTo>
                  <a:pt x="0" y="0"/>
                </a:moveTo>
                <a:cubicBezTo>
                  <a:pt x="169105" y="-41369"/>
                  <a:pt x="265400" y="4056"/>
                  <a:pt x="399665" y="0"/>
                </a:cubicBezTo>
                <a:cubicBezTo>
                  <a:pt x="533930" y="-4056"/>
                  <a:pt x="635097" y="5540"/>
                  <a:pt x="799330" y="0"/>
                </a:cubicBezTo>
                <a:cubicBezTo>
                  <a:pt x="963563" y="-5540"/>
                  <a:pt x="1297211" y="4968"/>
                  <a:pt x="1461462" y="0"/>
                </a:cubicBezTo>
                <a:cubicBezTo>
                  <a:pt x="1625713" y="-4968"/>
                  <a:pt x="1832996" y="14599"/>
                  <a:pt x="1926744" y="0"/>
                </a:cubicBezTo>
                <a:cubicBezTo>
                  <a:pt x="2020492" y="-14599"/>
                  <a:pt x="2269692" y="17110"/>
                  <a:pt x="2457642" y="0"/>
                </a:cubicBezTo>
                <a:cubicBezTo>
                  <a:pt x="2645592" y="-17110"/>
                  <a:pt x="2671319" y="27370"/>
                  <a:pt x="2857307" y="0"/>
                </a:cubicBezTo>
                <a:cubicBezTo>
                  <a:pt x="3043296" y="-27370"/>
                  <a:pt x="3120662" y="4353"/>
                  <a:pt x="3256972" y="0"/>
                </a:cubicBezTo>
                <a:cubicBezTo>
                  <a:pt x="3393282" y="-4353"/>
                  <a:pt x="3563010" y="18089"/>
                  <a:pt x="3787871" y="0"/>
                </a:cubicBezTo>
                <a:cubicBezTo>
                  <a:pt x="4012732" y="-18089"/>
                  <a:pt x="4096924" y="53295"/>
                  <a:pt x="4253153" y="0"/>
                </a:cubicBezTo>
                <a:cubicBezTo>
                  <a:pt x="4409382" y="-53295"/>
                  <a:pt x="4637575" y="11511"/>
                  <a:pt x="4915284" y="0"/>
                </a:cubicBezTo>
                <a:cubicBezTo>
                  <a:pt x="5192993" y="-11511"/>
                  <a:pt x="5242234" y="11009"/>
                  <a:pt x="5380566" y="0"/>
                </a:cubicBezTo>
                <a:cubicBezTo>
                  <a:pt x="5518898" y="-11009"/>
                  <a:pt x="5907366" y="66809"/>
                  <a:pt x="6042698" y="0"/>
                </a:cubicBezTo>
                <a:cubicBezTo>
                  <a:pt x="6178030" y="-66809"/>
                  <a:pt x="6381474" y="58224"/>
                  <a:pt x="6561666" y="0"/>
                </a:cubicBezTo>
                <a:cubicBezTo>
                  <a:pt x="6578385" y="201197"/>
                  <a:pt x="6556039" y="316071"/>
                  <a:pt x="6561666" y="531838"/>
                </a:cubicBezTo>
                <a:cubicBezTo>
                  <a:pt x="6567293" y="747605"/>
                  <a:pt x="6505979" y="955533"/>
                  <a:pt x="6561666" y="1107996"/>
                </a:cubicBezTo>
                <a:cubicBezTo>
                  <a:pt x="6470845" y="1127088"/>
                  <a:pt x="6357094" y="1079694"/>
                  <a:pt x="6162001" y="1107996"/>
                </a:cubicBezTo>
                <a:cubicBezTo>
                  <a:pt x="5966909" y="1136298"/>
                  <a:pt x="5862846" y="1076877"/>
                  <a:pt x="5565486" y="1107996"/>
                </a:cubicBezTo>
                <a:cubicBezTo>
                  <a:pt x="5268127" y="1139115"/>
                  <a:pt x="5211280" y="1071539"/>
                  <a:pt x="4903354" y="1107996"/>
                </a:cubicBezTo>
                <a:cubicBezTo>
                  <a:pt x="4595428" y="1144453"/>
                  <a:pt x="4439345" y="1092583"/>
                  <a:pt x="4175606" y="1107996"/>
                </a:cubicBezTo>
                <a:cubicBezTo>
                  <a:pt x="3911867" y="1123409"/>
                  <a:pt x="3768079" y="1097378"/>
                  <a:pt x="3579091" y="1107996"/>
                </a:cubicBezTo>
                <a:cubicBezTo>
                  <a:pt x="3390104" y="1118614"/>
                  <a:pt x="3244408" y="1107488"/>
                  <a:pt x="2982575" y="1107996"/>
                </a:cubicBezTo>
                <a:cubicBezTo>
                  <a:pt x="2720742" y="1108504"/>
                  <a:pt x="2688121" y="1077534"/>
                  <a:pt x="2582910" y="1107996"/>
                </a:cubicBezTo>
                <a:cubicBezTo>
                  <a:pt x="2477700" y="1138458"/>
                  <a:pt x="2122025" y="1045156"/>
                  <a:pt x="1855162" y="1107996"/>
                </a:cubicBezTo>
                <a:cubicBezTo>
                  <a:pt x="1588299" y="1170836"/>
                  <a:pt x="1469858" y="1060161"/>
                  <a:pt x="1324264" y="1107996"/>
                </a:cubicBezTo>
                <a:cubicBezTo>
                  <a:pt x="1178670" y="1155831"/>
                  <a:pt x="1077300" y="1062446"/>
                  <a:pt x="858982" y="1107996"/>
                </a:cubicBezTo>
                <a:cubicBezTo>
                  <a:pt x="640664" y="1153546"/>
                  <a:pt x="209313" y="1068662"/>
                  <a:pt x="0" y="1107996"/>
                </a:cubicBezTo>
                <a:cubicBezTo>
                  <a:pt x="-20675" y="939870"/>
                  <a:pt x="34552" y="723098"/>
                  <a:pt x="0" y="587238"/>
                </a:cubicBezTo>
                <a:cubicBezTo>
                  <a:pt x="-34552" y="451378"/>
                  <a:pt x="60744" y="248368"/>
                  <a:pt x="0" y="0"/>
                </a:cubicBezTo>
                <a:close/>
              </a:path>
              <a:path w="6561666" h="1107996" stroke="0" extrusionOk="0">
                <a:moveTo>
                  <a:pt x="0" y="0"/>
                </a:moveTo>
                <a:cubicBezTo>
                  <a:pt x="138376" y="-44992"/>
                  <a:pt x="456133" y="42046"/>
                  <a:pt x="596515" y="0"/>
                </a:cubicBezTo>
                <a:cubicBezTo>
                  <a:pt x="736897" y="-42046"/>
                  <a:pt x="948758" y="53598"/>
                  <a:pt x="1127414" y="0"/>
                </a:cubicBezTo>
                <a:cubicBezTo>
                  <a:pt x="1306070" y="-53598"/>
                  <a:pt x="1583096" y="16889"/>
                  <a:pt x="1789545" y="0"/>
                </a:cubicBezTo>
                <a:cubicBezTo>
                  <a:pt x="1995994" y="-16889"/>
                  <a:pt x="2314639" y="1902"/>
                  <a:pt x="2451677" y="0"/>
                </a:cubicBezTo>
                <a:cubicBezTo>
                  <a:pt x="2588715" y="-1902"/>
                  <a:pt x="2710348" y="21720"/>
                  <a:pt x="2916959" y="0"/>
                </a:cubicBezTo>
                <a:cubicBezTo>
                  <a:pt x="3123570" y="-21720"/>
                  <a:pt x="3367545" y="70417"/>
                  <a:pt x="3579091" y="0"/>
                </a:cubicBezTo>
                <a:cubicBezTo>
                  <a:pt x="3790637" y="-70417"/>
                  <a:pt x="3979047" y="52871"/>
                  <a:pt x="4241222" y="0"/>
                </a:cubicBezTo>
                <a:cubicBezTo>
                  <a:pt x="4503397" y="-52871"/>
                  <a:pt x="4616667" y="41992"/>
                  <a:pt x="4968971" y="0"/>
                </a:cubicBezTo>
                <a:cubicBezTo>
                  <a:pt x="5321275" y="-41992"/>
                  <a:pt x="5303912" y="7511"/>
                  <a:pt x="5434252" y="0"/>
                </a:cubicBezTo>
                <a:cubicBezTo>
                  <a:pt x="5564592" y="-7511"/>
                  <a:pt x="5721590" y="2369"/>
                  <a:pt x="5833918" y="0"/>
                </a:cubicBezTo>
                <a:cubicBezTo>
                  <a:pt x="5946246" y="-2369"/>
                  <a:pt x="6308253" y="63618"/>
                  <a:pt x="6561666" y="0"/>
                </a:cubicBezTo>
                <a:cubicBezTo>
                  <a:pt x="6601697" y="120671"/>
                  <a:pt x="6513340" y="353288"/>
                  <a:pt x="6561666" y="553998"/>
                </a:cubicBezTo>
                <a:cubicBezTo>
                  <a:pt x="6609992" y="754708"/>
                  <a:pt x="6498981" y="892360"/>
                  <a:pt x="6561666" y="1107996"/>
                </a:cubicBezTo>
                <a:cubicBezTo>
                  <a:pt x="6424366" y="1147750"/>
                  <a:pt x="6203927" y="1068066"/>
                  <a:pt x="6096384" y="1107996"/>
                </a:cubicBezTo>
                <a:cubicBezTo>
                  <a:pt x="5988841" y="1147926"/>
                  <a:pt x="5574280" y="1104223"/>
                  <a:pt x="5434252" y="1107996"/>
                </a:cubicBezTo>
                <a:cubicBezTo>
                  <a:pt x="5294224" y="1111769"/>
                  <a:pt x="4941920" y="1030295"/>
                  <a:pt x="4772121" y="1107996"/>
                </a:cubicBezTo>
                <a:cubicBezTo>
                  <a:pt x="4602322" y="1185697"/>
                  <a:pt x="4375081" y="1041321"/>
                  <a:pt x="4175606" y="1107996"/>
                </a:cubicBezTo>
                <a:cubicBezTo>
                  <a:pt x="3976131" y="1174671"/>
                  <a:pt x="3861812" y="1093385"/>
                  <a:pt x="3710324" y="1107996"/>
                </a:cubicBezTo>
                <a:cubicBezTo>
                  <a:pt x="3558836" y="1122607"/>
                  <a:pt x="3454158" y="1070231"/>
                  <a:pt x="3310659" y="1107996"/>
                </a:cubicBezTo>
                <a:cubicBezTo>
                  <a:pt x="3167160" y="1145761"/>
                  <a:pt x="3086302" y="1067002"/>
                  <a:pt x="2910994" y="1107996"/>
                </a:cubicBezTo>
                <a:cubicBezTo>
                  <a:pt x="2735686" y="1148990"/>
                  <a:pt x="2433005" y="1101499"/>
                  <a:pt x="2248862" y="1107996"/>
                </a:cubicBezTo>
                <a:cubicBezTo>
                  <a:pt x="2064719" y="1114493"/>
                  <a:pt x="2014029" y="1104879"/>
                  <a:pt x="1783580" y="1107996"/>
                </a:cubicBezTo>
                <a:cubicBezTo>
                  <a:pt x="1553131" y="1111113"/>
                  <a:pt x="1460615" y="1088256"/>
                  <a:pt x="1318298" y="1107996"/>
                </a:cubicBezTo>
                <a:cubicBezTo>
                  <a:pt x="1175981" y="1127736"/>
                  <a:pt x="972707" y="1085475"/>
                  <a:pt x="656167" y="1107996"/>
                </a:cubicBezTo>
                <a:cubicBezTo>
                  <a:pt x="339627" y="1130517"/>
                  <a:pt x="301339" y="1099626"/>
                  <a:pt x="0" y="1107996"/>
                </a:cubicBezTo>
                <a:cubicBezTo>
                  <a:pt x="-30578" y="981574"/>
                  <a:pt x="27716" y="688417"/>
                  <a:pt x="0" y="542918"/>
                </a:cubicBezTo>
                <a:cubicBezTo>
                  <a:pt x="-27716" y="397419"/>
                  <a:pt x="42581" y="168637"/>
                  <a:pt x="0" y="0"/>
                </a:cubicBezTo>
                <a:close/>
              </a:path>
            </a:pathLst>
          </a:custGeom>
          <a:solidFill>
            <a:schemeClr val="accent2">
              <a:lumMod val="60000"/>
              <a:lumOff val="40000"/>
            </a:schemeClr>
          </a:solidFill>
          <a:ln>
            <a:solidFill>
              <a:schemeClr val="tx1"/>
            </a:solidFill>
            <a:extLst>
              <a:ext uri="{C807C97D-BFC1-408E-A445-0C87EB9F89A2}">
                <ask:lineSketchStyleProps xmlns:ask="http://schemas.microsoft.com/office/drawing/2018/sketchyshapes" sd="2916254509">
                  <a:prstGeom prst="rect">
                    <a:avLst/>
                  </a:prstGeom>
                  <ask:type>
                    <ask:lineSketchScribble/>
                  </ask:type>
                </ask:lineSketchStyleProps>
              </a:ext>
            </a:extLst>
          </a:ln>
        </p:spPr>
        <p:txBody>
          <a:bodyPr wrap="square" rtlCol="0">
            <a:spAutoFit/>
          </a:bodyPr>
          <a:lstStyle/>
          <a:p>
            <a:pPr algn="ctr"/>
            <a:r>
              <a:rPr kumimoji="1" lang="ja-JP" altLang="en-US" sz="6600" b="1" dirty="0">
                <a:latin typeface="BIZ UDPゴシック" panose="020B0400000000000000" pitchFamily="50" charset="-128"/>
                <a:ea typeface="BIZ UDPゴシック" panose="020B0400000000000000" pitchFamily="50" charset="-128"/>
              </a:rPr>
              <a:t>未確認</a:t>
            </a:r>
            <a:r>
              <a:rPr kumimoji="1" lang="ja-JP" altLang="en-US" sz="6600" b="1" dirty="0">
                <a:solidFill>
                  <a:srgbClr val="0070C0"/>
                </a:solidFill>
                <a:latin typeface="BIZ UDPゴシック" panose="020B0400000000000000" pitchFamily="50" charset="-128"/>
                <a:ea typeface="BIZ UDPゴシック" panose="020B0400000000000000" pitchFamily="50" charset="-128"/>
              </a:rPr>
              <a:t>空中</a:t>
            </a:r>
            <a:r>
              <a:rPr kumimoji="1" lang="ja-JP" altLang="en-US" sz="6600" b="1" dirty="0">
                <a:solidFill>
                  <a:srgbClr val="FF0000"/>
                </a:solidFill>
                <a:latin typeface="BIZ UDPゴシック" panose="020B0400000000000000" pitchFamily="50" charset="-128"/>
                <a:ea typeface="BIZ UDPゴシック" panose="020B0400000000000000" pitchFamily="50" charset="-128"/>
              </a:rPr>
              <a:t>現象</a:t>
            </a:r>
          </a:p>
        </p:txBody>
      </p:sp>
      <p:sp>
        <p:nvSpPr>
          <p:cNvPr id="9" name="テキスト ボックス 8">
            <a:extLst>
              <a:ext uri="{FF2B5EF4-FFF2-40B4-BE49-F238E27FC236}">
                <a16:creationId xmlns:a16="http://schemas.microsoft.com/office/drawing/2014/main" id="{E7886962-5C81-C34A-3216-49C4F66642A7}"/>
              </a:ext>
            </a:extLst>
          </p:cNvPr>
          <p:cNvSpPr txBox="1"/>
          <p:nvPr/>
        </p:nvSpPr>
        <p:spPr>
          <a:xfrm>
            <a:off x="804333" y="5238340"/>
            <a:ext cx="6561666" cy="1107996"/>
          </a:xfrm>
          <a:custGeom>
            <a:avLst/>
            <a:gdLst>
              <a:gd name="connsiteX0" fmla="*/ 0 w 6561666"/>
              <a:gd name="connsiteY0" fmla="*/ 0 h 1107996"/>
              <a:gd name="connsiteX1" fmla="*/ 399665 w 6561666"/>
              <a:gd name="connsiteY1" fmla="*/ 0 h 1107996"/>
              <a:gd name="connsiteX2" fmla="*/ 799330 w 6561666"/>
              <a:gd name="connsiteY2" fmla="*/ 0 h 1107996"/>
              <a:gd name="connsiteX3" fmla="*/ 1461462 w 6561666"/>
              <a:gd name="connsiteY3" fmla="*/ 0 h 1107996"/>
              <a:gd name="connsiteX4" fmla="*/ 1926744 w 6561666"/>
              <a:gd name="connsiteY4" fmla="*/ 0 h 1107996"/>
              <a:gd name="connsiteX5" fmla="*/ 2457642 w 6561666"/>
              <a:gd name="connsiteY5" fmla="*/ 0 h 1107996"/>
              <a:gd name="connsiteX6" fmla="*/ 2857307 w 6561666"/>
              <a:gd name="connsiteY6" fmla="*/ 0 h 1107996"/>
              <a:gd name="connsiteX7" fmla="*/ 3256972 w 6561666"/>
              <a:gd name="connsiteY7" fmla="*/ 0 h 1107996"/>
              <a:gd name="connsiteX8" fmla="*/ 3787871 w 6561666"/>
              <a:gd name="connsiteY8" fmla="*/ 0 h 1107996"/>
              <a:gd name="connsiteX9" fmla="*/ 4253153 w 6561666"/>
              <a:gd name="connsiteY9" fmla="*/ 0 h 1107996"/>
              <a:gd name="connsiteX10" fmla="*/ 4915284 w 6561666"/>
              <a:gd name="connsiteY10" fmla="*/ 0 h 1107996"/>
              <a:gd name="connsiteX11" fmla="*/ 5380566 w 6561666"/>
              <a:gd name="connsiteY11" fmla="*/ 0 h 1107996"/>
              <a:gd name="connsiteX12" fmla="*/ 6042698 w 6561666"/>
              <a:gd name="connsiteY12" fmla="*/ 0 h 1107996"/>
              <a:gd name="connsiteX13" fmla="*/ 6561666 w 6561666"/>
              <a:gd name="connsiteY13" fmla="*/ 0 h 1107996"/>
              <a:gd name="connsiteX14" fmla="*/ 6561666 w 6561666"/>
              <a:gd name="connsiteY14" fmla="*/ 531838 h 1107996"/>
              <a:gd name="connsiteX15" fmla="*/ 6561666 w 6561666"/>
              <a:gd name="connsiteY15" fmla="*/ 1107996 h 1107996"/>
              <a:gd name="connsiteX16" fmla="*/ 6162001 w 6561666"/>
              <a:gd name="connsiteY16" fmla="*/ 1107996 h 1107996"/>
              <a:gd name="connsiteX17" fmla="*/ 5565486 w 6561666"/>
              <a:gd name="connsiteY17" fmla="*/ 1107996 h 1107996"/>
              <a:gd name="connsiteX18" fmla="*/ 4903354 w 6561666"/>
              <a:gd name="connsiteY18" fmla="*/ 1107996 h 1107996"/>
              <a:gd name="connsiteX19" fmla="*/ 4175606 w 6561666"/>
              <a:gd name="connsiteY19" fmla="*/ 1107996 h 1107996"/>
              <a:gd name="connsiteX20" fmla="*/ 3579091 w 6561666"/>
              <a:gd name="connsiteY20" fmla="*/ 1107996 h 1107996"/>
              <a:gd name="connsiteX21" fmla="*/ 2982575 w 6561666"/>
              <a:gd name="connsiteY21" fmla="*/ 1107996 h 1107996"/>
              <a:gd name="connsiteX22" fmla="*/ 2582910 w 6561666"/>
              <a:gd name="connsiteY22" fmla="*/ 1107996 h 1107996"/>
              <a:gd name="connsiteX23" fmla="*/ 1855162 w 6561666"/>
              <a:gd name="connsiteY23" fmla="*/ 1107996 h 1107996"/>
              <a:gd name="connsiteX24" fmla="*/ 1324264 w 6561666"/>
              <a:gd name="connsiteY24" fmla="*/ 1107996 h 1107996"/>
              <a:gd name="connsiteX25" fmla="*/ 858982 w 6561666"/>
              <a:gd name="connsiteY25" fmla="*/ 1107996 h 1107996"/>
              <a:gd name="connsiteX26" fmla="*/ 0 w 6561666"/>
              <a:gd name="connsiteY26" fmla="*/ 1107996 h 1107996"/>
              <a:gd name="connsiteX27" fmla="*/ 0 w 6561666"/>
              <a:gd name="connsiteY27" fmla="*/ 587238 h 1107996"/>
              <a:gd name="connsiteX28" fmla="*/ 0 w 6561666"/>
              <a:gd name="connsiteY28" fmla="*/ 0 h 11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1666" h="1107996" fill="none" extrusionOk="0">
                <a:moveTo>
                  <a:pt x="0" y="0"/>
                </a:moveTo>
                <a:cubicBezTo>
                  <a:pt x="169105" y="-41369"/>
                  <a:pt x="265400" y="4056"/>
                  <a:pt x="399665" y="0"/>
                </a:cubicBezTo>
                <a:cubicBezTo>
                  <a:pt x="533930" y="-4056"/>
                  <a:pt x="635097" y="5540"/>
                  <a:pt x="799330" y="0"/>
                </a:cubicBezTo>
                <a:cubicBezTo>
                  <a:pt x="963563" y="-5540"/>
                  <a:pt x="1297211" y="4968"/>
                  <a:pt x="1461462" y="0"/>
                </a:cubicBezTo>
                <a:cubicBezTo>
                  <a:pt x="1625713" y="-4968"/>
                  <a:pt x="1832996" y="14599"/>
                  <a:pt x="1926744" y="0"/>
                </a:cubicBezTo>
                <a:cubicBezTo>
                  <a:pt x="2020492" y="-14599"/>
                  <a:pt x="2269692" y="17110"/>
                  <a:pt x="2457642" y="0"/>
                </a:cubicBezTo>
                <a:cubicBezTo>
                  <a:pt x="2645592" y="-17110"/>
                  <a:pt x="2671319" y="27370"/>
                  <a:pt x="2857307" y="0"/>
                </a:cubicBezTo>
                <a:cubicBezTo>
                  <a:pt x="3043296" y="-27370"/>
                  <a:pt x="3120662" y="4353"/>
                  <a:pt x="3256972" y="0"/>
                </a:cubicBezTo>
                <a:cubicBezTo>
                  <a:pt x="3393282" y="-4353"/>
                  <a:pt x="3563010" y="18089"/>
                  <a:pt x="3787871" y="0"/>
                </a:cubicBezTo>
                <a:cubicBezTo>
                  <a:pt x="4012732" y="-18089"/>
                  <a:pt x="4096924" y="53295"/>
                  <a:pt x="4253153" y="0"/>
                </a:cubicBezTo>
                <a:cubicBezTo>
                  <a:pt x="4409382" y="-53295"/>
                  <a:pt x="4637575" y="11511"/>
                  <a:pt x="4915284" y="0"/>
                </a:cubicBezTo>
                <a:cubicBezTo>
                  <a:pt x="5192993" y="-11511"/>
                  <a:pt x="5242234" y="11009"/>
                  <a:pt x="5380566" y="0"/>
                </a:cubicBezTo>
                <a:cubicBezTo>
                  <a:pt x="5518898" y="-11009"/>
                  <a:pt x="5907366" y="66809"/>
                  <a:pt x="6042698" y="0"/>
                </a:cubicBezTo>
                <a:cubicBezTo>
                  <a:pt x="6178030" y="-66809"/>
                  <a:pt x="6381474" y="58224"/>
                  <a:pt x="6561666" y="0"/>
                </a:cubicBezTo>
                <a:cubicBezTo>
                  <a:pt x="6578385" y="201197"/>
                  <a:pt x="6556039" y="316071"/>
                  <a:pt x="6561666" y="531838"/>
                </a:cubicBezTo>
                <a:cubicBezTo>
                  <a:pt x="6567293" y="747605"/>
                  <a:pt x="6505979" y="955533"/>
                  <a:pt x="6561666" y="1107996"/>
                </a:cubicBezTo>
                <a:cubicBezTo>
                  <a:pt x="6470845" y="1127088"/>
                  <a:pt x="6357094" y="1079694"/>
                  <a:pt x="6162001" y="1107996"/>
                </a:cubicBezTo>
                <a:cubicBezTo>
                  <a:pt x="5966909" y="1136298"/>
                  <a:pt x="5862846" y="1076877"/>
                  <a:pt x="5565486" y="1107996"/>
                </a:cubicBezTo>
                <a:cubicBezTo>
                  <a:pt x="5268127" y="1139115"/>
                  <a:pt x="5211280" y="1071539"/>
                  <a:pt x="4903354" y="1107996"/>
                </a:cubicBezTo>
                <a:cubicBezTo>
                  <a:pt x="4595428" y="1144453"/>
                  <a:pt x="4439345" y="1092583"/>
                  <a:pt x="4175606" y="1107996"/>
                </a:cubicBezTo>
                <a:cubicBezTo>
                  <a:pt x="3911867" y="1123409"/>
                  <a:pt x="3768079" y="1097378"/>
                  <a:pt x="3579091" y="1107996"/>
                </a:cubicBezTo>
                <a:cubicBezTo>
                  <a:pt x="3390104" y="1118614"/>
                  <a:pt x="3244408" y="1107488"/>
                  <a:pt x="2982575" y="1107996"/>
                </a:cubicBezTo>
                <a:cubicBezTo>
                  <a:pt x="2720742" y="1108504"/>
                  <a:pt x="2688121" y="1077534"/>
                  <a:pt x="2582910" y="1107996"/>
                </a:cubicBezTo>
                <a:cubicBezTo>
                  <a:pt x="2477700" y="1138458"/>
                  <a:pt x="2122025" y="1045156"/>
                  <a:pt x="1855162" y="1107996"/>
                </a:cubicBezTo>
                <a:cubicBezTo>
                  <a:pt x="1588299" y="1170836"/>
                  <a:pt x="1469858" y="1060161"/>
                  <a:pt x="1324264" y="1107996"/>
                </a:cubicBezTo>
                <a:cubicBezTo>
                  <a:pt x="1178670" y="1155831"/>
                  <a:pt x="1077300" y="1062446"/>
                  <a:pt x="858982" y="1107996"/>
                </a:cubicBezTo>
                <a:cubicBezTo>
                  <a:pt x="640664" y="1153546"/>
                  <a:pt x="209313" y="1068662"/>
                  <a:pt x="0" y="1107996"/>
                </a:cubicBezTo>
                <a:cubicBezTo>
                  <a:pt x="-20675" y="939870"/>
                  <a:pt x="34552" y="723098"/>
                  <a:pt x="0" y="587238"/>
                </a:cubicBezTo>
                <a:cubicBezTo>
                  <a:pt x="-34552" y="451378"/>
                  <a:pt x="60744" y="248368"/>
                  <a:pt x="0" y="0"/>
                </a:cubicBezTo>
                <a:close/>
              </a:path>
              <a:path w="6561666" h="1107996" stroke="0" extrusionOk="0">
                <a:moveTo>
                  <a:pt x="0" y="0"/>
                </a:moveTo>
                <a:cubicBezTo>
                  <a:pt x="138376" y="-44992"/>
                  <a:pt x="456133" y="42046"/>
                  <a:pt x="596515" y="0"/>
                </a:cubicBezTo>
                <a:cubicBezTo>
                  <a:pt x="736897" y="-42046"/>
                  <a:pt x="948758" y="53598"/>
                  <a:pt x="1127414" y="0"/>
                </a:cubicBezTo>
                <a:cubicBezTo>
                  <a:pt x="1306070" y="-53598"/>
                  <a:pt x="1583096" y="16889"/>
                  <a:pt x="1789545" y="0"/>
                </a:cubicBezTo>
                <a:cubicBezTo>
                  <a:pt x="1995994" y="-16889"/>
                  <a:pt x="2314639" y="1902"/>
                  <a:pt x="2451677" y="0"/>
                </a:cubicBezTo>
                <a:cubicBezTo>
                  <a:pt x="2588715" y="-1902"/>
                  <a:pt x="2710348" y="21720"/>
                  <a:pt x="2916959" y="0"/>
                </a:cubicBezTo>
                <a:cubicBezTo>
                  <a:pt x="3123570" y="-21720"/>
                  <a:pt x="3367545" y="70417"/>
                  <a:pt x="3579091" y="0"/>
                </a:cubicBezTo>
                <a:cubicBezTo>
                  <a:pt x="3790637" y="-70417"/>
                  <a:pt x="3979047" y="52871"/>
                  <a:pt x="4241222" y="0"/>
                </a:cubicBezTo>
                <a:cubicBezTo>
                  <a:pt x="4503397" y="-52871"/>
                  <a:pt x="4616667" y="41992"/>
                  <a:pt x="4968971" y="0"/>
                </a:cubicBezTo>
                <a:cubicBezTo>
                  <a:pt x="5321275" y="-41992"/>
                  <a:pt x="5303912" y="7511"/>
                  <a:pt x="5434252" y="0"/>
                </a:cubicBezTo>
                <a:cubicBezTo>
                  <a:pt x="5564592" y="-7511"/>
                  <a:pt x="5721590" y="2369"/>
                  <a:pt x="5833918" y="0"/>
                </a:cubicBezTo>
                <a:cubicBezTo>
                  <a:pt x="5946246" y="-2369"/>
                  <a:pt x="6308253" y="63618"/>
                  <a:pt x="6561666" y="0"/>
                </a:cubicBezTo>
                <a:cubicBezTo>
                  <a:pt x="6601697" y="120671"/>
                  <a:pt x="6513340" y="353288"/>
                  <a:pt x="6561666" y="553998"/>
                </a:cubicBezTo>
                <a:cubicBezTo>
                  <a:pt x="6609992" y="754708"/>
                  <a:pt x="6498981" y="892360"/>
                  <a:pt x="6561666" y="1107996"/>
                </a:cubicBezTo>
                <a:cubicBezTo>
                  <a:pt x="6424366" y="1147750"/>
                  <a:pt x="6203927" y="1068066"/>
                  <a:pt x="6096384" y="1107996"/>
                </a:cubicBezTo>
                <a:cubicBezTo>
                  <a:pt x="5988841" y="1147926"/>
                  <a:pt x="5574280" y="1104223"/>
                  <a:pt x="5434252" y="1107996"/>
                </a:cubicBezTo>
                <a:cubicBezTo>
                  <a:pt x="5294224" y="1111769"/>
                  <a:pt x="4941920" y="1030295"/>
                  <a:pt x="4772121" y="1107996"/>
                </a:cubicBezTo>
                <a:cubicBezTo>
                  <a:pt x="4602322" y="1185697"/>
                  <a:pt x="4375081" y="1041321"/>
                  <a:pt x="4175606" y="1107996"/>
                </a:cubicBezTo>
                <a:cubicBezTo>
                  <a:pt x="3976131" y="1174671"/>
                  <a:pt x="3861812" y="1093385"/>
                  <a:pt x="3710324" y="1107996"/>
                </a:cubicBezTo>
                <a:cubicBezTo>
                  <a:pt x="3558836" y="1122607"/>
                  <a:pt x="3454158" y="1070231"/>
                  <a:pt x="3310659" y="1107996"/>
                </a:cubicBezTo>
                <a:cubicBezTo>
                  <a:pt x="3167160" y="1145761"/>
                  <a:pt x="3086302" y="1067002"/>
                  <a:pt x="2910994" y="1107996"/>
                </a:cubicBezTo>
                <a:cubicBezTo>
                  <a:pt x="2735686" y="1148990"/>
                  <a:pt x="2433005" y="1101499"/>
                  <a:pt x="2248862" y="1107996"/>
                </a:cubicBezTo>
                <a:cubicBezTo>
                  <a:pt x="2064719" y="1114493"/>
                  <a:pt x="2014029" y="1104879"/>
                  <a:pt x="1783580" y="1107996"/>
                </a:cubicBezTo>
                <a:cubicBezTo>
                  <a:pt x="1553131" y="1111113"/>
                  <a:pt x="1460615" y="1088256"/>
                  <a:pt x="1318298" y="1107996"/>
                </a:cubicBezTo>
                <a:cubicBezTo>
                  <a:pt x="1175981" y="1127736"/>
                  <a:pt x="972707" y="1085475"/>
                  <a:pt x="656167" y="1107996"/>
                </a:cubicBezTo>
                <a:cubicBezTo>
                  <a:pt x="339627" y="1130517"/>
                  <a:pt x="301339" y="1099626"/>
                  <a:pt x="0" y="1107996"/>
                </a:cubicBezTo>
                <a:cubicBezTo>
                  <a:pt x="-30578" y="981574"/>
                  <a:pt x="27716" y="688417"/>
                  <a:pt x="0" y="542918"/>
                </a:cubicBezTo>
                <a:cubicBezTo>
                  <a:pt x="-27716" y="397419"/>
                  <a:pt x="42581" y="168637"/>
                  <a:pt x="0" y="0"/>
                </a:cubicBezTo>
                <a:close/>
              </a:path>
            </a:pathLst>
          </a:custGeom>
          <a:solidFill>
            <a:schemeClr val="accent4">
              <a:lumMod val="50000"/>
            </a:schemeClr>
          </a:solidFill>
          <a:ln>
            <a:solidFill>
              <a:schemeClr val="tx1"/>
            </a:solidFill>
            <a:extLst>
              <a:ext uri="{C807C97D-BFC1-408E-A445-0C87EB9F89A2}">
                <ask:lineSketchStyleProps xmlns:ask="http://schemas.microsoft.com/office/drawing/2018/sketchyshapes" sd="2916254509">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6600" b="1" dirty="0">
                <a:solidFill>
                  <a:schemeClr val="bg1"/>
                </a:solidFill>
                <a:latin typeface="BIZ UDPゴシック" panose="020B0400000000000000" pitchFamily="50" charset="-128"/>
                <a:ea typeface="BIZ UDPゴシック" panose="020B0400000000000000" pitchFamily="50" charset="-128"/>
              </a:rPr>
              <a:t>未確認</a:t>
            </a:r>
            <a:r>
              <a:rPr kumimoji="1" lang="ja-JP" altLang="en-US" sz="6600" b="1" dirty="0">
                <a:solidFill>
                  <a:srgbClr val="FFC000"/>
                </a:solidFill>
                <a:latin typeface="BIZ UDPゴシック" panose="020B0400000000000000" pitchFamily="50" charset="-128"/>
                <a:ea typeface="BIZ UDPゴシック" panose="020B0400000000000000" pitchFamily="50" charset="-128"/>
              </a:rPr>
              <a:t>異常</a:t>
            </a:r>
            <a:r>
              <a:rPr kumimoji="1" lang="ja-JP" altLang="en-US" sz="6600" b="1" dirty="0">
                <a:solidFill>
                  <a:schemeClr val="bg1"/>
                </a:solidFill>
                <a:latin typeface="BIZ UDPゴシック" panose="020B0400000000000000" pitchFamily="50" charset="-128"/>
                <a:ea typeface="BIZ UDPゴシック" panose="020B0400000000000000" pitchFamily="50" charset="-128"/>
              </a:rPr>
              <a:t>現象</a:t>
            </a:r>
          </a:p>
        </p:txBody>
      </p:sp>
      <p:sp>
        <p:nvSpPr>
          <p:cNvPr id="11" name="テキスト ボックス 10">
            <a:extLst>
              <a:ext uri="{FF2B5EF4-FFF2-40B4-BE49-F238E27FC236}">
                <a16:creationId xmlns:a16="http://schemas.microsoft.com/office/drawing/2014/main" id="{02D0FC3E-85F4-F1AC-0796-3DBFA6CCE896}"/>
              </a:ext>
            </a:extLst>
          </p:cNvPr>
          <p:cNvSpPr txBox="1"/>
          <p:nvPr/>
        </p:nvSpPr>
        <p:spPr>
          <a:xfrm>
            <a:off x="7567082" y="1773042"/>
            <a:ext cx="3577166" cy="369332"/>
          </a:xfrm>
          <a:prstGeom prst="rect">
            <a:avLst/>
          </a:prstGeom>
          <a:noFill/>
        </p:spPr>
        <p:txBody>
          <a:bodyPr wrap="square">
            <a:spAutoFit/>
          </a:bodyPr>
          <a:lstStyle/>
          <a:p>
            <a:pPr algn="ctr"/>
            <a:r>
              <a:rPr lang="en-US" altLang="ja-JP" b="0" i="0" dirty="0">
                <a:solidFill>
                  <a:srgbClr val="202122"/>
                </a:solidFill>
                <a:effectLst/>
                <a:latin typeface="Congenial Black" panose="02000503040000020004" pitchFamily="2" charset="0"/>
              </a:rPr>
              <a:t>Unidentified Flying Object</a:t>
            </a:r>
            <a:endParaRPr lang="ja-JP" altLang="en-US" dirty="0">
              <a:latin typeface="Congenial Black" panose="02000503040000020004" pitchFamily="2" charset="0"/>
            </a:endParaRPr>
          </a:p>
        </p:txBody>
      </p:sp>
      <p:sp>
        <p:nvSpPr>
          <p:cNvPr id="13" name="テキスト ボックス 12">
            <a:extLst>
              <a:ext uri="{FF2B5EF4-FFF2-40B4-BE49-F238E27FC236}">
                <a16:creationId xmlns:a16="http://schemas.microsoft.com/office/drawing/2014/main" id="{FF2F435E-3AED-3012-3EA3-E260FAA56C2E}"/>
              </a:ext>
            </a:extLst>
          </p:cNvPr>
          <p:cNvSpPr txBox="1"/>
          <p:nvPr/>
        </p:nvSpPr>
        <p:spPr>
          <a:xfrm>
            <a:off x="7567082" y="3910804"/>
            <a:ext cx="4093633" cy="369332"/>
          </a:xfrm>
          <a:prstGeom prst="rect">
            <a:avLst/>
          </a:prstGeom>
          <a:noFill/>
        </p:spPr>
        <p:txBody>
          <a:bodyPr wrap="square">
            <a:spAutoFit/>
          </a:bodyPr>
          <a:lstStyle/>
          <a:p>
            <a:r>
              <a:rPr lang="en-US" altLang="ja-JP" i="0" dirty="0">
                <a:solidFill>
                  <a:srgbClr val="202122"/>
                </a:solidFill>
                <a:effectLst/>
                <a:latin typeface="Amasis MT Pro Black" panose="02040A04050005020304" pitchFamily="18" charset="0"/>
              </a:rPr>
              <a:t>Unidentified </a:t>
            </a:r>
            <a:r>
              <a:rPr lang="en-US" altLang="ja-JP" i="0" dirty="0">
                <a:solidFill>
                  <a:srgbClr val="0070C0"/>
                </a:solidFill>
                <a:effectLst/>
                <a:latin typeface="Amasis MT Pro Black" panose="02040A04050005020304" pitchFamily="18" charset="0"/>
              </a:rPr>
              <a:t>Aerial</a:t>
            </a:r>
            <a:r>
              <a:rPr lang="en-US" altLang="ja-JP" i="0" dirty="0">
                <a:solidFill>
                  <a:srgbClr val="202122"/>
                </a:solidFill>
                <a:effectLst/>
                <a:latin typeface="Amasis MT Pro Black" panose="02040A04050005020304" pitchFamily="18" charset="0"/>
              </a:rPr>
              <a:t> </a:t>
            </a:r>
            <a:r>
              <a:rPr lang="en-US" altLang="ja-JP" i="0" dirty="0">
                <a:solidFill>
                  <a:srgbClr val="FF0000"/>
                </a:solidFill>
                <a:effectLst/>
                <a:latin typeface="Amasis MT Pro Black" panose="02040A04050005020304" pitchFamily="18" charset="0"/>
              </a:rPr>
              <a:t>Phenomenon</a:t>
            </a:r>
            <a:endParaRPr lang="ja-JP" altLang="en-US" dirty="0">
              <a:solidFill>
                <a:srgbClr val="FF0000"/>
              </a:solidFill>
              <a:latin typeface="Amasis MT Pro Black" panose="02040A04050005020304" pitchFamily="18" charset="0"/>
            </a:endParaRPr>
          </a:p>
        </p:txBody>
      </p:sp>
      <p:sp>
        <p:nvSpPr>
          <p:cNvPr id="15" name="テキスト ボックス 14">
            <a:extLst>
              <a:ext uri="{FF2B5EF4-FFF2-40B4-BE49-F238E27FC236}">
                <a16:creationId xmlns:a16="http://schemas.microsoft.com/office/drawing/2014/main" id="{7B90D950-034A-DE01-3926-31DE377C550E}"/>
              </a:ext>
            </a:extLst>
          </p:cNvPr>
          <p:cNvSpPr txBox="1"/>
          <p:nvPr/>
        </p:nvSpPr>
        <p:spPr>
          <a:xfrm>
            <a:off x="7567082" y="6072974"/>
            <a:ext cx="4428067" cy="369332"/>
          </a:xfrm>
          <a:prstGeom prst="rect">
            <a:avLst/>
          </a:prstGeom>
          <a:noFill/>
        </p:spPr>
        <p:txBody>
          <a:bodyPr wrap="square">
            <a:spAutoFit/>
          </a:bodyPr>
          <a:lstStyle/>
          <a:p>
            <a:r>
              <a:rPr lang="en-US" altLang="ja-JP" b="0" i="0" dirty="0">
                <a:solidFill>
                  <a:srgbClr val="202122"/>
                </a:solidFill>
                <a:effectLst/>
                <a:latin typeface="Amasis MT Pro Black" panose="02040A04050005020304" pitchFamily="18" charset="0"/>
              </a:rPr>
              <a:t>Unidentified </a:t>
            </a:r>
            <a:r>
              <a:rPr lang="en-US" altLang="ja-JP" b="0" i="0" dirty="0">
                <a:solidFill>
                  <a:srgbClr val="7030A0"/>
                </a:solidFill>
                <a:effectLst/>
                <a:latin typeface="Amasis MT Pro Black" panose="02040A04050005020304" pitchFamily="18" charset="0"/>
              </a:rPr>
              <a:t>Anomalous</a:t>
            </a:r>
            <a:r>
              <a:rPr lang="en-US" altLang="ja-JP" b="0" i="0" dirty="0">
                <a:solidFill>
                  <a:srgbClr val="202122"/>
                </a:solidFill>
                <a:effectLst/>
                <a:latin typeface="Amasis MT Pro Black" panose="02040A04050005020304" pitchFamily="18" charset="0"/>
              </a:rPr>
              <a:t> Phenomena</a:t>
            </a:r>
            <a:endParaRPr lang="ja-JP" altLang="en-US" dirty="0">
              <a:latin typeface="Amasis MT Pro Black" panose="02040A04050005020304" pitchFamily="18" charset="0"/>
            </a:endParaRPr>
          </a:p>
        </p:txBody>
      </p:sp>
      <p:sp>
        <p:nvSpPr>
          <p:cNvPr id="16" name="矢印: 下 15">
            <a:extLst>
              <a:ext uri="{FF2B5EF4-FFF2-40B4-BE49-F238E27FC236}">
                <a16:creationId xmlns:a16="http://schemas.microsoft.com/office/drawing/2014/main" id="{7212A21B-79B7-E24F-59B7-ACC5235046E7}"/>
              </a:ext>
            </a:extLst>
          </p:cNvPr>
          <p:cNvSpPr/>
          <p:nvPr/>
        </p:nvSpPr>
        <p:spPr>
          <a:xfrm>
            <a:off x="3081867" y="2215600"/>
            <a:ext cx="1786466" cy="772742"/>
          </a:xfrm>
          <a:prstGeom prst="downArrow">
            <a:avLst/>
          </a:prstGeom>
          <a:solidFill>
            <a:srgbClr val="FFC000"/>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B701D017-2848-1846-1954-69747EA7AF47}"/>
              </a:ext>
            </a:extLst>
          </p:cNvPr>
          <p:cNvSpPr/>
          <p:nvPr/>
        </p:nvSpPr>
        <p:spPr>
          <a:xfrm>
            <a:off x="3005667" y="4337633"/>
            <a:ext cx="1786466" cy="772742"/>
          </a:xfrm>
          <a:prstGeom prst="downArrow">
            <a:avLst/>
          </a:prstGeom>
          <a:solidFill>
            <a:srgbClr val="FFC000"/>
          </a:solid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CD33B24-5087-2E82-D1D2-00F82BAF8129}"/>
              </a:ext>
            </a:extLst>
          </p:cNvPr>
          <p:cNvSpPr txBox="1"/>
          <p:nvPr/>
        </p:nvSpPr>
        <p:spPr>
          <a:xfrm>
            <a:off x="8161867" y="762046"/>
            <a:ext cx="2747432" cy="1200329"/>
          </a:xfrm>
          <a:prstGeom prst="rect">
            <a:avLst/>
          </a:prstGeom>
          <a:noFill/>
        </p:spPr>
        <p:txBody>
          <a:bodyPr wrap="square">
            <a:spAutoFit/>
          </a:bodyPr>
          <a:lstStyle/>
          <a:p>
            <a:pPr algn="ctr"/>
            <a:r>
              <a:rPr lang="en-US" altLang="ja-JP" sz="7200" dirty="0">
                <a:latin typeface="Amasis MT Pro Black" panose="02040A04050005020304" pitchFamily="18" charset="0"/>
              </a:rPr>
              <a:t>UFO</a:t>
            </a:r>
            <a:endParaRPr lang="ja-JP" altLang="en-US" sz="7200" dirty="0">
              <a:latin typeface="Amasis MT Pro Black" panose="02040A04050005020304" pitchFamily="18" charset="0"/>
            </a:endParaRPr>
          </a:p>
        </p:txBody>
      </p:sp>
      <p:sp>
        <p:nvSpPr>
          <p:cNvPr id="20" name="テキスト ボックス 19">
            <a:extLst>
              <a:ext uri="{FF2B5EF4-FFF2-40B4-BE49-F238E27FC236}">
                <a16:creationId xmlns:a16="http://schemas.microsoft.com/office/drawing/2014/main" id="{C75F314A-BBEF-D9AB-77E4-248A41A56AA5}"/>
              </a:ext>
            </a:extLst>
          </p:cNvPr>
          <p:cNvSpPr txBox="1"/>
          <p:nvPr/>
        </p:nvSpPr>
        <p:spPr>
          <a:xfrm>
            <a:off x="8161867" y="2865286"/>
            <a:ext cx="2747432" cy="1323439"/>
          </a:xfrm>
          <a:prstGeom prst="rect">
            <a:avLst/>
          </a:prstGeom>
          <a:noFill/>
        </p:spPr>
        <p:txBody>
          <a:bodyPr wrap="square">
            <a:spAutoFit/>
          </a:bodyPr>
          <a:lstStyle/>
          <a:p>
            <a:pPr algn="ctr"/>
            <a:r>
              <a:rPr lang="en-US" altLang="ja-JP" sz="8000" dirty="0">
                <a:latin typeface="Amasis MT Pro Black" panose="02040A04050005020304" pitchFamily="18" charset="0"/>
              </a:rPr>
              <a:t>U</a:t>
            </a:r>
            <a:r>
              <a:rPr lang="en-US" altLang="ja-JP" sz="8000" dirty="0">
                <a:solidFill>
                  <a:srgbClr val="0070C0"/>
                </a:solidFill>
                <a:latin typeface="Amasis MT Pro Black" panose="02040A04050005020304" pitchFamily="18" charset="0"/>
              </a:rPr>
              <a:t>A</a:t>
            </a:r>
            <a:r>
              <a:rPr lang="en-US" altLang="ja-JP" sz="8000" dirty="0">
                <a:solidFill>
                  <a:srgbClr val="FF0000"/>
                </a:solidFill>
                <a:latin typeface="Amasis MT Pro Black" panose="02040A04050005020304" pitchFamily="18" charset="0"/>
              </a:rPr>
              <a:t>P</a:t>
            </a:r>
            <a:endParaRPr lang="ja-JP" altLang="en-US" sz="8000" dirty="0">
              <a:latin typeface="Amasis MT Pro Black" panose="02040A04050005020304" pitchFamily="18" charset="0"/>
            </a:endParaRPr>
          </a:p>
        </p:txBody>
      </p:sp>
      <p:sp>
        <p:nvSpPr>
          <p:cNvPr id="21" name="テキスト ボックス 20">
            <a:extLst>
              <a:ext uri="{FF2B5EF4-FFF2-40B4-BE49-F238E27FC236}">
                <a16:creationId xmlns:a16="http://schemas.microsoft.com/office/drawing/2014/main" id="{818F1759-9997-9D55-696C-EF827FF8BA35}"/>
              </a:ext>
            </a:extLst>
          </p:cNvPr>
          <p:cNvSpPr txBox="1"/>
          <p:nvPr/>
        </p:nvSpPr>
        <p:spPr>
          <a:xfrm>
            <a:off x="8161867" y="4904761"/>
            <a:ext cx="2747432" cy="1446550"/>
          </a:xfrm>
          <a:prstGeom prst="rect">
            <a:avLst/>
          </a:prstGeom>
          <a:noFill/>
        </p:spPr>
        <p:txBody>
          <a:bodyPr wrap="square">
            <a:spAutoFit/>
          </a:bodyPr>
          <a:lstStyle/>
          <a:p>
            <a:pPr algn="ctr"/>
            <a:r>
              <a:rPr lang="en-US" altLang="ja-JP" sz="8800" dirty="0">
                <a:latin typeface="Amasis MT Pro Black" panose="02040A04050005020304" pitchFamily="18" charset="0"/>
              </a:rPr>
              <a:t>U</a:t>
            </a:r>
            <a:r>
              <a:rPr lang="en-US" altLang="ja-JP" sz="8800" dirty="0">
                <a:solidFill>
                  <a:srgbClr val="7030A0"/>
                </a:solidFill>
                <a:latin typeface="Amasis MT Pro Black" panose="02040A04050005020304" pitchFamily="18" charset="0"/>
              </a:rPr>
              <a:t>A</a:t>
            </a:r>
            <a:r>
              <a:rPr lang="en-US" altLang="ja-JP" sz="8800" dirty="0">
                <a:latin typeface="Amasis MT Pro Black" panose="02040A04050005020304" pitchFamily="18" charset="0"/>
              </a:rPr>
              <a:t>P</a:t>
            </a:r>
            <a:endParaRPr lang="ja-JP" altLang="en-US" sz="8800" dirty="0">
              <a:latin typeface="Amasis MT Pro Black" panose="02040A04050005020304" pitchFamily="18" charset="0"/>
            </a:endParaRPr>
          </a:p>
        </p:txBody>
      </p:sp>
    </p:spTree>
    <p:extLst>
      <p:ext uri="{BB962C8B-B14F-4D97-AF65-F5344CB8AC3E}">
        <p14:creationId xmlns:p14="http://schemas.microsoft.com/office/powerpoint/2010/main" val="271207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ADLaM Display" panose="02010000000000000000" pitchFamily="2" charset="0"/>
                <a:ea typeface="ADLaM Display" panose="02010000000000000000" pitchFamily="2" charset="0"/>
                <a:cs typeface="ADLaM Display" panose="02010000000000000000" pitchFamily="2" charset="0"/>
              </a:rPr>
              <a:t>UAP</a:t>
            </a:r>
            <a:r>
              <a:rPr kumimoji="1" lang="ja-JP" altLang="en-US" sz="2400" b="1" dirty="0">
                <a:latin typeface="BIZ UDPゴシック" panose="020B0400000000000000" pitchFamily="50" charset="-128"/>
                <a:ea typeface="BIZ UDPゴシック" panose="020B0400000000000000" pitchFamily="50" charset="-128"/>
              </a:rPr>
              <a:t>の定義</a:t>
            </a:r>
          </a:p>
        </p:txBody>
      </p:sp>
      <p:sp>
        <p:nvSpPr>
          <p:cNvPr id="18" name="テキスト ボックス 17">
            <a:extLst>
              <a:ext uri="{FF2B5EF4-FFF2-40B4-BE49-F238E27FC236}">
                <a16:creationId xmlns:a16="http://schemas.microsoft.com/office/drawing/2014/main" id="{9ED55928-E442-8442-1075-016497B433FE}"/>
              </a:ext>
            </a:extLst>
          </p:cNvPr>
          <p:cNvSpPr txBox="1"/>
          <p:nvPr/>
        </p:nvSpPr>
        <p:spPr>
          <a:xfrm>
            <a:off x="228600" y="631104"/>
            <a:ext cx="11573933" cy="4031873"/>
          </a:xfrm>
          <a:custGeom>
            <a:avLst/>
            <a:gdLst>
              <a:gd name="connsiteX0" fmla="*/ 0 w 11573933"/>
              <a:gd name="connsiteY0" fmla="*/ 0 h 4031873"/>
              <a:gd name="connsiteX1" fmla="*/ 347218 w 11573933"/>
              <a:gd name="connsiteY1" fmla="*/ 0 h 4031873"/>
              <a:gd name="connsiteX2" fmla="*/ 694436 w 11573933"/>
              <a:gd name="connsiteY2" fmla="*/ 0 h 4031873"/>
              <a:gd name="connsiteX3" fmla="*/ 1504611 w 11573933"/>
              <a:gd name="connsiteY3" fmla="*/ 0 h 4031873"/>
              <a:gd name="connsiteX4" fmla="*/ 1967569 w 11573933"/>
              <a:gd name="connsiteY4" fmla="*/ 0 h 4031873"/>
              <a:gd name="connsiteX5" fmla="*/ 2199047 w 11573933"/>
              <a:gd name="connsiteY5" fmla="*/ 0 h 4031873"/>
              <a:gd name="connsiteX6" fmla="*/ 2430526 w 11573933"/>
              <a:gd name="connsiteY6" fmla="*/ 0 h 4031873"/>
              <a:gd name="connsiteX7" fmla="*/ 2893483 w 11573933"/>
              <a:gd name="connsiteY7" fmla="*/ 0 h 4031873"/>
              <a:gd name="connsiteX8" fmla="*/ 3703659 w 11573933"/>
              <a:gd name="connsiteY8" fmla="*/ 0 h 4031873"/>
              <a:gd name="connsiteX9" fmla="*/ 4513834 w 11573933"/>
              <a:gd name="connsiteY9" fmla="*/ 0 h 4031873"/>
              <a:gd name="connsiteX10" fmla="*/ 4745313 w 11573933"/>
              <a:gd name="connsiteY10" fmla="*/ 0 h 4031873"/>
              <a:gd name="connsiteX11" fmla="*/ 5555488 w 11573933"/>
              <a:gd name="connsiteY11" fmla="*/ 0 h 4031873"/>
              <a:gd name="connsiteX12" fmla="*/ 6134184 w 11573933"/>
              <a:gd name="connsiteY12" fmla="*/ 0 h 4031873"/>
              <a:gd name="connsiteX13" fmla="*/ 6597142 w 11573933"/>
              <a:gd name="connsiteY13" fmla="*/ 0 h 4031873"/>
              <a:gd name="connsiteX14" fmla="*/ 6828620 w 11573933"/>
              <a:gd name="connsiteY14" fmla="*/ 0 h 4031873"/>
              <a:gd name="connsiteX15" fmla="*/ 7407317 w 11573933"/>
              <a:gd name="connsiteY15" fmla="*/ 0 h 4031873"/>
              <a:gd name="connsiteX16" fmla="*/ 7870274 w 11573933"/>
              <a:gd name="connsiteY16" fmla="*/ 0 h 4031873"/>
              <a:gd name="connsiteX17" fmla="*/ 8333232 w 11573933"/>
              <a:gd name="connsiteY17" fmla="*/ 0 h 4031873"/>
              <a:gd name="connsiteX18" fmla="*/ 8911928 w 11573933"/>
              <a:gd name="connsiteY18" fmla="*/ 0 h 4031873"/>
              <a:gd name="connsiteX19" fmla="*/ 9722104 w 11573933"/>
              <a:gd name="connsiteY19" fmla="*/ 0 h 4031873"/>
              <a:gd name="connsiteX20" fmla="*/ 10300800 w 11573933"/>
              <a:gd name="connsiteY20" fmla="*/ 0 h 4031873"/>
              <a:gd name="connsiteX21" fmla="*/ 11573933 w 11573933"/>
              <a:gd name="connsiteY21" fmla="*/ 0 h 4031873"/>
              <a:gd name="connsiteX22" fmla="*/ 11573933 w 11573933"/>
              <a:gd name="connsiteY22" fmla="*/ 455026 h 4031873"/>
              <a:gd name="connsiteX23" fmla="*/ 11573933 w 11573933"/>
              <a:gd name="connsiteY23" fmla="*/ 1111645 h 4031873"/>
              <a:gd name="connsiteX24" fmla="*/ 11573933 w 11573933"/>
              <a:gd name="connsiteY24" fmla="*/ 1687627 h 4031873"/>
              <a:gd name="connsiteX25" fmla="*/ 11573933 w 11573933"/>
              <a:gd name="connsiteY25" fmla="*/ 2223290 h 4031873"/>
              <a:gd name="connsiteX26" fmla="*/ 11573933 w 11573933"/>
              <a:gd name="connsiteY26" fmla="*/ 2758953 h 4031873"/>
              <a:gd name="connsiteX27" fmla="*/ 11573933 w 11573933"/>
              <a:gd name="connsiteY27" fmla="*/ 3415572 h 4031873"/>
              <a:gd name="connsiteX28" fmla="*/ 11573933 w 11573933"/>
              <a:gd name="connsiteY28" fmla="*/ 4031873 h 4031873"/>
              <a:gd name="connsiteX29" fmla="*/ 10763758 w 11573933"/>
              <a:gd name="connsiteY29" fmla="*/ 4031873 h 4031873"/>
              <a:gd name="connsiteX30" fmla="*/ 10532279 w 11573933"/>
              <a:gd name="connsiteY30" fmla="*/ 4031873 h 4031873"/>
              <a:gd name="connsiteX31" fmla="*/ 9722104 w 11573933"/>
              <a:gd name="connsiteY31" fmla="*/ 4031873 h 4031873"/>
              <a:gd name="connsiteX32" fmla="*/ 9490625 w 11573933"/>
              <a:gd name="connsiteY32" fmla="*/ 4031873 h 4031873"/>
              <a:gd name="connsiteX33" fmla="*/ 9259146 w 11573933"/>
              <a:gd name="connsiteY33" fmla="*/ 4031873 h 4031873"/>
              <a:gd name="connsiteX34" fmla="*/ 8448971 w 11573933"/>
              <a:gd name="connsiteY34" fmla="*/ 4031873 h 4031873"/>
              <a:gd name="connsiteX35" fmla="*/ 7986014 w 11573933"/>
              <a:gd name="connsiteY35" fmla="*/ 4031873 h 4031873"/>
              <a:gd name="connsiteX36" fmla="*/ 7523056 w 11573933"/>
              <a:gd name="connsiteY36" fmla="*/ 4031873 h 4031873"/>
              <a:gd name="connsiteX37" fmla="*/ 7060099 w 11573933"/>
              <a:gd name="connsiteY37" fmla="*/ 4031873 h 4031873"/>
              <a:gd name="connsiteX38" fmla="*/ 6597142 w 11573933"/>
              <a:gd name="connsiteY38" fmla="*/ 4031873 h 4031873"/>
              <a:gd name="connsiteX39" fmla="*/ 6249924 w 11573933"/>
              <a:gd name="connsiteY39" fmla="*/ 4031873 h 4031873"/>
              <a:gd name="connsiteX40" fmla="*/ 5786967 w 11573933"/>
              <a:gd name="connsiteY40" fmla="*/ 4031873 h 4031873"/>
              <a:gd name="connsiteX41" fmla="*/ 5324009 w 11573933"/>
              <a:gd name="connsiteY41" fmla="*/ 4031873 h 4031873"/>
              <a:gd name="connsiteX42" fmla="*/ 5092531 w 11573933"/>
              <a:gd name="connsiteY42" fmla="*/ 4031873 h 4031873"/>
              <a:gd name="connsiteX43" fmla="*/ 4629573 w 11573933"/>
              <a:gd name="connsiteY43" fmla="*/ 4031873 h 4031873"/>
              <a:gd name="connsiteX44" fmla="*/ 4398095 w 11573933"/>
              <a:gd name="connsiteY44" fmla="*/ 4031873 h 4031873"/>
              <a:gd name="connsiteX45" fmla="*/ 3587919 w 11573933"/>
              <a:gd name="connsiteY45" fmla="*/ 4031873 h 4031873"/>
              <a:gd name="connsiteX46" fmla="*/ 2777744 w 11573933"/>
              <a:gd name="connsiteY46" fmla="*/ 4031873 h 4031873"/>
              <a:gd name="connsiteX47" fmla="*/ 2199047 w 11573933"/>
              <a:gd name="connsiteY47" fmla="*/ 4031873 h 4031873"/>
              <a:gd name="connsiteX48" fmla="*/ 1388872 w 11573933"/>
              <a:gd name="connsiteY48" fmla="*/ 4031873 h 4031873"/>
              <a:gd name="connsiteX49" fmla="*/ 1157393 w 11573933"/>
              <a:gd name="connsiteY49" fmla="*/ 4031873 h 4031873"/>
              <a:gd name="connsiteX50" fmla="*/ 925915 w 11573933"/>
              <a:gd name="connsiteY50" fmla="*/ 4031873 h 4031873"/>
              <a:gd name="connsiteX51" fmla="*/ 0 w 11573933"/>
              <a:gd name="connsiteY51" fmla="*/ 4031873 h 4031873"/>
              <a:gd name="connsiteX52" fmla="*/ 0 w 11573933"/>
              <a:gd name="connsiteY52" fmla="*/ 3536529 h 4031873"/>
              <a:gd name="connsiteX53" fmla="*/ 0 w 11573933"/>
              <a:gd name="connsiteY53" fmla="*/ 2920228 h 4031873"/>
              <a:gd name="connsiteX54" fmla="*/ 0 w 11573933"/>
              <a:gd name="connsiteY54" fmla="*/ 2465202 h 4031873"/>
              <a:gd name="connsiteX55" fmla="*/ 0 w 11573933"/>
              <a:gd name="connsiteY55" fmla="*/ 2010177 h 4031873"/>
              <a:gd name="connsiteX56" fmla="*/ 0 w 11573933"/>
              <a:gd name="connsiteY56" fmla="*/ 1434195 h 4031873"/>
              <a:gd name="connsiteX57" fmla="*/ 0 w 11573933"/>
              <a:gd name="connsiteY57" fmla="*/ 938850 h 4031873"/>
              <a:gd name="connsiteX58" fmla="*/ 0 w 11573933"/>
              <a:gd name="connsiteY58" fmla="*/ 0 h 40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573933" h="4031873" fill="none" extrusionOk="0">
                <a:moveTo>
                  <a:pt x="0" y="0"/>
                </a:moveTo>
                <a:cubicBezTo>
                  <a:pt x="108508" y="-32719"/>
                  <a:pt x="216084" y="27081"/>
                  <a:pt x="347218" y="0"/>
                </a:cubicBezTo>
                <a:cubicBezTo>
                  <a:pt x="478352" y="-27081"/>
                  <a:pt x="541528" y="34260"/>
                  <a:pt x="694436" y="0"/>
                </a:cubicBezTo>
                <a:cubicBezTo>
                  <a:pt x="847344" y="-34260"/>
                  <a:pt x="1128273" y="68316"/>
                  <a:pt x="1504611" y="0"/>
                </a:cubicBezTo>
                <a:cubicBezTo>
                  <a:pt x="1880949" y="-68316"/>
                  <a:pt x="1803200" y="12648"/>
                  <a:pt x="1967569" y="0"/>
                </a:cubicBezTo>
                <a:cubicBezTo>
                  <a:pt x="2131938" y="-12648"/>
                  <a:pt x="2122982" y="16776"/>
                  <a:pt x="2199047" y="0"/>
                </a:cubicBezTo>
                <a:cubicBezTo>
                  <a:pt x="2275112" y="-16776"/>
                  <a:pt x="2380792" y="9184"/>
                  <a:pt x="2430526" y="0"/>
                </a:cubicBezTo>
                <a:cubicBezTo>
                  <a:pt x="2480260" y="-9184"/>
                  <a:pt x="2765592" y="29970"/>
                  <a:pt x="2893483" y="0"/>
                </a:cubicBezTo>
                <a:cubicBezTo>
                  <a:pt x="3021374" y="-29970"/>
                  <a:pt x="3388407" y="75344"/>
                  <a:pt x="3703659" y="0"/>
                </a:cubicBezTo>
                <a:cubicBezTo>
                  <a:pt x="4018911" y="-75344"/>
                  <a:pt x="4310597" y="87876"/>
                  <a:pt x="4513834" y="0"/>
                </a:cubicBezTo>
                <a:cubicBezTo>
                  <a:pt x="4717071" y="-87876"/>
                  <a:pt x="4698384" y="24136"/>
                  <a:pt x="4745313" y="0"/>
                </a:cubicBezTo>
                <a:cubicBezTo>
                  <a:pt x="4792242" y="-24136"/>
                  <a:pt x="5211831" y="14368"/>
                  <a:pt x="5555488" y="0"/>
                </a:cubicBezTo>
                <a:cubicBezTo>
                  <a:pt x="5899146" y="-14368"/>
                  <a:pt x="5925900" y="46763"/>
                  <a:pt x="6134184" y="0"/>
                </a:cubicBezTo>
                <a:cubicBezTo>
                  <a:pt x="6342468" y="-46763"/>
                  <a:pt x="6426000" y="51101"/>
                  <a:pt x="6597142" y="0"/>
                </a:cubicBezTo>
                <a:cubicBezTo>
                  <a:pt x="6768284" y="-51101"/>
                  <a:pt x="6737861" y="21343"/>
                  <a:pt x="6828620" y="0"/>
                </a:cubicBezTo>
                <a:cubicBezTo>
                  <a:pt x="6919379" y="-21343"/>
                  <a:pt x="7217801" y="6515"/>
                  <a:pt x="7407317" y="0"/>
                </a:cubicBezTo>
                <a:cubicBezTo>
                  <a:pt x="7596833" y="-6515"/>
                  <a:pt x="7775708" y="8379"/>
                  <a:pt x="7870274" y="0"/>
                </a:cubicBezTo>
                <a:cubicBezTo>
                  <a:pt x="7964840" y="-8379"/>
                  <a:pt x="8128762" y="49752"/>
                  <a:pt x="8333232" y="0"/>
                </a:cubicBezTo>
                <a:cubicBezTo>
                  <a:pt x="8537702" y="-49752"/>
                  <a:pt x="8673069" y="26149"/>
                  <a:pt x="8911928" y="0"/>
                </a:cubicBezTo>
                <a:cubicBezTo>
                  <a:pt x="9150787" y="-26149"/>
                  <a:pt x="9322806" y="24691"/>
                  <a:pt x="9722104" y="0"/>
                </a:cubicBezTo>
                <a:cubicBezTo>
                  <a:pt x="10121402" y="-24691"/>
                  <a:pt x="10039638" y="8935"/>
                  <a:pt x="10300800" y="0"/>
                </a:cubicBezTo>
                <a:cubicBezTo>
                  <a:pt x="10561962" y="-8935"/>
                  <a:pt x="11026326" y="129844"/>
                  <a:pt x="11573933" y="0"/>
                </a:cubicBezTo>
                <a:cubicBezTo>
                  <a:pt x="11619091" y="200428"/>
                  <a:pt x="11537398" y="331987"/>
                  <a:pt x="11573933" y="455026"/>
                </a:cubicBezTo>
                <a:cubicBezTo>
                  <a:pt x="11610468" y="578065"/>
                  <a:pt x="11506222" y="961866"/>
                  <a:pt x="11573933" y="1111645"/>
                </a:cubicBezTo>
                <a:cubicBezTo>
                  <a:pt x="11641644" y="1261424"/>
                  <a:pt x="11543793" y="1403844"/>
                  <a:pt x="11573933" y="1687627"/>
                </a:cubicBezTo>
                <a:cubicBezTo>
                  <a:pt x="11604073" y="1971410"/>
                  <a:pt x="11555424" y="2075533"/>
                  <a:pt x="11573933" y="2223290"/>
                </a:cubicBezTo>
                <a:cubicBezTo>
                  <a:pt x="11592442" y="2371047"/>
                  <a:pt x="11515332" y="2514509"/>
                  <a:pt x="11573933" y="2758953"/>
                </a:cubicBezTo>
                <a:cubicBezTo>
                  <a:pt x="11632534" y="3003397"/>
                  <a:pt x="11572253" y="3165472"/>
                  <a:pt x="11573933" y="3415572"/>
                </a:cubicBezTo>
                <a:cubicBezTo>
                  <a:pt x="11575613" y="3665672"/>
                  <a:pt x="11548542" y="3815967"/>
                  <a:pt x="11573933" y="4031873"/>
                </a:cubicBezTo>
                <a:cubicBezTo>
                  <a:pt x="11400969" y="4104760"/>
                  <a:pt x="11098663" y="3986546"/>
                  <a:pt x="10763758" y="4031873"/>
                </a:cubicBezTo>
                <a:cubicBezTo>
                  <a:pt x="10428853" y="4077200"/>
                  <a:pt x="10624111" y="4025358"/>
                  <a:pt x="10532279" y="4031873"/>
                </a:cubicBezTo>
                <a:cubicBezTo>
                  <a:pt x="10440447" y="4038388"/>
                  <a:pt x="10101359" y="3987522"/>
                  <a:pt x="9722104" y="4031873"/>
                </a:cubicBezTo>
                <a:cubicBezTo>
                  <a:pt x="9342850" y="4076224"/>
                  <a:pt x="9591168" y="4014235"/>
                  <a:pt x="9490625" y="4031873"/>
                </a:cubicBezTo>
                <a:cubicBezTo>
                  <a:pt x="9390082" y="4049511"/>
                  <a:pt x="9328717" y="4016067"/>
                  <a:pt x="9259146" y="4031873"/>
                </a:cubicBezTo>
                <a:cubicBezTo>
                  <a:pt x="9189575" y="4047679"/>
                  <a:pt x="8675199" y="4030228"/>
                  <a:pt x="8448971" y="4031873"/>
                </a:cubicBezTo>
                <a:cubicBezTo>
                  <a:pt x="8222744" y="4033518"/>
                  <a:pt x="8162116" y="4011902"/>
                  <a:pt x="7986014" y="4031873"/>
                </a:cubicBezTo>
                <a:cubicBezTo>
                  <a:pt x="7809912" y="4051844"/>
                  <a:pt x="7723168" y="4012195"/>
                  <a:pt x="7523056" y="4031873"/>
                </a:cubicBezTo>
                <a:cubicBezTo>
                  <a:pt x="7322944" y="4051551"/>
                  <a:pt x="7213699" y="4008209"/>
                  <a:pt x="7060099" y="4031873"/>
                </a:cubicBezTo>
                <a:cubicBezTo>
                  <a:pt x="6906499" y="4055537"/>
                  <a:pt x="6768252" y="3998948"/>
                  <a:pt x="6597142" y="4031873"/>
                </a:cubicBezTo>
                <a:cubicBezTo>
                  <a:pt x="6426032" y="4064798"/>
                  <a:pt x="6413524" y="4028729"/>
                  <a:pt x="6249924" y="4031873"/>
                </a:cubicBezTo>
                <a:cubicBezTo>
                  <a:pt x="6086324" y="4035017"/>
                  <a:pt x="5944402" y="3982716"/>
                  <a:pt x="5786967" y="4031873"/>
                </a:cubicBezTo>
                <a:cubicBezTo>
                  <a:pt x="5629532" y="4081030"/>
                  <a:pt x="5551488" y="3986441"/>
                  <a:pt x="5324009" y="4031873"/>
                </a:cubicBezTo>
                <a:cubicBezTo>
                  <a:pt x="5096530" y="4077305"/>
                  <a:pt x="5141357" y="4030896"/>
                  <a:pt x="5092531" y="4031873"/>
                </a:cubicBezTo>
                <a:cubicBezTo>
                  <a:pt x="5043705" y="4032850"/>
                  <a:pt x="4736035" y="4015584"/>
                  <a:pt x="4629573" y="4031873"/>
                </a:cubicBezTo>
                <a:cubicBezTo>
                  <a:pt x="4523111" y="4048162"/>
                  <a:pt x="4464856" y="4013036"/>
                  <a:pt x="4398095" y="4031873"/>
                </a:cubicBezTo>
                <a:cubicBezTo>
                  <a:pt x="4331334" y="4050710"/>
                  <a:pt x="3876455" y="4004485"/>
                  <a:pt x="3587919" y="4031873"/>
                </a:cubicBezTo>
                <a:cubicBezTo>
                  <a:pt x="3299383" y="4059261"/>
                  <a:pt x="3070619" y="3990132"/>
                  <a:pt x="2777744" y="4031873"/>
                </a:cubicBezTo>
                <a:cubicBezTo>
                  <a:pt x="2484869" y="4073614"/>
                  <a:pt x="2428459" y="4005427"/>
                  <a:pt x="2199047" y="4031873"/>
                </a:cubicBezTo>
                <a:cubicBezTo>
                  <a:pt x="1969635" y="4058319"/>
                  <a:pt x="1758618" y="3943057"/>
                  <a:pt x="1388872" y="4031873"/>
                </a:cubicBezTo>
                <a:cubicBezTo>
                  <a:pt x="1019127" y="4120689"/>
                  <a:pt x="1239862" y="4010871"/>
                  <a:pt x="1157393" y="4031873"/>
                </a:cubicBezTo>
                <a:cubicBezTo>
                  <a:pt x="1074924" y="4052875"/>
                  <a:pt x="974586" y="4030017"/>
                  <a:pt x="925915" y="4031873"/>
                </a:cubicBezTo>
                <a:cubicBezTo>
                  <a:pt x="877244" y="4033729"/>
                  <a:pt x="448113" y="4010017"/>
                  <a:pt x="0" y="4031873"/>
                </a:cubicBezTo>
                <a:cubicBezTo>
                  <a:pt x="-39637" y="3874632"/>
                  <a:pt x="41002" y="3749171"/>
                  <a:pt x="0" y="3536529"/>
                </a:cubicBezTo>
                <a:cubicBezTo>
                  <a:pt x="-41002" y="3323887"/>
                  <a:pt x="25082" y="3208908"/>
                  <a:pt x="0" y="2920228"/>
                </a:cubicBezTo>
                <a:cubicBezTo>
                  <a:pt x="-25082" y="2631548"/>
                  <a:pt x="25344" y="2691544"/>
                  <a:pt x="0" y="2465202"/>
                </a:cubicBezTo>
                <a:cubicBezTo>
                  <a:pt x="-25344" y="2238860"/>
                  <a:pt x="36392" y="2115177"/>
                  <a:pt x="0" y="2010177"/>
                </a:cubicBezTo>
                <a:cubicBezTo>
                  <a:pt x="-36392" y="1905177"/>
                  <a:pt x="60039" y="1578799"/>
                  <a:pt x="0" y="1434195"/>
                </a:cubicBezTo>
                <a:cubicBezTo>
                  <a:pt x="-60039" y="1289591"/>
                  <a:pt x="36834" y="1147054"/>
                  <a:pt x="0" y="938850"/>
                </a:cubicBezTo>
                <a:cubicBezTo>
                  <a:pt x="-36834" y="730646"/>
                  <a:pt x="52461" y="214385"/>
                  <a:pt x="0" y="0"/>
                </a:cubicBezTo>
                <a:close/>
              </a:path>
              <a:path w="11573933" h="4031873" stroke="0" extrusionOk="0">
                <a:moveTo>
                  <a:pt x="0" y="0"/>
                </a:moveTo>
                <a:cubicBezTo>
                  <a:pt x="240089" y="-38728"/>
                  <a:pt x="555188" y="53491"/>
                  <a:pt x="810175" y="0"/>
                </a:cubicBezTo>
                <a:cubicBezTo>
                  <a:pt x="1065162" y="-53491"/>
                  <a:pt x="983338" y="4114"/>
                  <a:pt x="1041654" y="0"/>
                </a:cubicBezTo>
                <a:cubicBezTo>
                  <a:pt x="1099970" y="-4114"/>
                  <a:pt x="1429907" y="50497"/>
                  <a:pt x="1736090" y="0"/>
                </a:cubicBezTo>
                <a:cubicBezTo>
                  <a:pt x="2042273" y="-50497"/>
                  <a:pt x="2013082" y="323"/>
                  <a:pt x="2083308" y="0"/>
                </a:cubicBezTo>
                <a:cubicBezTo>
                  <a:pt x="2153534" y="-323"/>
                  <a:pt x="2419353" y="49895"/>
                  <a:pt x="2546265" y="0"/>
                </a:cubicBezTo>
                <a:cubicBezTo>
                  <a:pt x="2673177" y="-49895"/>
                  <a:pt x="2907852" y="12985"/>
                  <a:pt x="3009223" y="0"/>
                </a:cubicBezTo>
                <a:cubicBezTo>
                  <a:pt x="3110594" y="-12985"/>
                  <a:pt x="3359166" y="33336"/>
                  <a:pt x="3587919" y="0"/>
                </a:cubicBezTo>
                <a:cubicBezTo>
                  <a:pt x="3816672" y="-33336"/>
                  <a:pt x="3892749" y="52410"/>
                  <a:pt x="4050877" y="0"/>
                </a:cubicBezTo>
                <a:cubicBezTo>
                  <a:pt x="4209005" y="-52410"/>
                  <a:pt x="4603965" y="55641"/>
                  <a:pt x="4745313" y="0"/>
                </a:cubicBezTo>
                <a:cubicBezTo>
                  <a:pt x="4886661" y="-55641"/>
                  <a:pt x="5016378" y="25574"/>
                  <a:pt x="5092531" y="0"/>
                </a:cubicBezTo>
                <a:cubicBezTo>
                  <a:pt x="5168684" y="-25574"/>
                  <a:pt x="5373249" y="34099"/>
                  <a:pt x="5555488" y="0"/>
                </a:cubicBezTo>
                <a:cubicBezTo>
                  <a:pt x="5737727" y="-34099"/>
                  <a:pt x="6038185" y="71078"/>
                  <a:pt x="6365663" y="0"/>
                </a:cubicBezTo>
                <a:cubicBezTo>
                  <a:pt x="6693142" y="-71078"/>
                  <a:pt x="6500994" y="22328"/>
                  <a:pt x="6597142" y="0"/>
                </a:cubicBezTo>
                <a:cubicBezTo>
                  <a:pt x="6693290" y="-22328"/>
                  <a:pt x="7069818" y="63362"/>
                  <a:pt x="7291578" y="0"/>
                </a:cubicBezTo>
                <a:cubicBezTo>
                  <a:pt x="7513338" y="-63362"/>
                  <a:pt x="7756029" y="6937"/>
                  <a:pt x="8101753" y="0"/>
                </a:cubicBezTo>
                <a:cubicBezTo>
                  <a:pt x="8447477" y="-6937"/>
                  <a:pt x="8384503" y="23342"/>
                  <a:pt x="8564710" y="0"/>
                </a:cubicBezTo>
                <a:cubicBezTo>
                  <a:pt x="8744917" y="-23342"/>
                  <a:pt x="8964522" y="20933"/>
                  <a:pt x="9143407" y="0"/>
                </a:cubicBezTo>
                <a:cubicBezTo>
                  <a:pt x="9322292" y="-20933"/>
                  <a:pt x="9539026" y="48487"/>
                  <a:pt x="9722104" y="0"/>
                </a:cubicBezTo>
                <a:cubicBezTo>
                  <a:pt x="9905182" y="-48487"/>
                  <a:pt x="10195128" y="59000"/>
                  <a:pt x="10416540" y="0"/>
                </a:cubicBezTo>
                <a:cubicBezTo>
                  <a:pt x="10637952" y="-59000"/>
                  <a:pt x="11125848" y="39619"/>
                  <a:pt x="11573933" y="0"/>
                </a:cubicBezTo>
                <a:cubicBezTo>
                  <a:pt x="11587902" y="201294"/>
                  <a:pt x="11573467" y="398140"/>
                  <a:pt x="11573933" y="616301"/>
                </a:cubicBezTo>
                <a:cubicBezTo>
                  <a:pt x="11574399" y="834462"/>
                  <a:pt x="11557491" y="1049105"/>
                  <a:pt x="11573933" y="1192282"/>
                </a:cubicBezTo>
                <a:cubicBezTo>
                  <a:pt x="11590375" y="1335459"/>
                  <a:pt x="11553618" y="1574849"/>
                  <a:pt x="11573933" y="1848902"/>
                </a:cubicBezTo>
                <a:cubicBezTo>
                  <a:pt x="11594248" y="2122955"/>
                  <a:pt x="11539434" y="2160483"/>
                  <a:pt x="11573933" y="2465202"/>
                </a:cubicBezTo>
                <a:cubicBezTo>
                  <a:pt x="11608432" y="2769921"/>
                  <a:pt x="11530218" y="2780184"/>
                  <a:pt x="11573933" y="2920228"/>
                </a:cubicBezTo>
                <a:cubicBezTo>
                  <a:pt x="11617648" y="3060272"/>
                  <a:pt x="11551069" y="3611113"/>
                  <a:pt x="11573933" y="4031873"/>
                </a:cubicBezTo>
                <a:cubicBezTo>
                  <a:pt x="11401315" y="4096567"/>
                  <a:pt x="11258380" y="4008677"/>
                  <a:pt x="10995236" y="4031873"/>
                </a:cubicBezTo>
                <a:cubicBezTo>
                  <a:pt x="10732092" y="4055069"/>
                  <a:pt x="10773140" y="4007237"/>
                  <a:pt x="10648018" y="4031873"/>
                </a:cubicBezTo>
                <a:cubicBezTo>
                  <a:pt x="10522896" y="4056509"/>
                  <a:pt x="10279149" y="4003698"/>
                  <a:pt x="9953582" y="4031873"/>
                </a:cubicBezTo>
                <a:cubicBezTo>
                  <a:pt x="9628015" y="4060048"/>
                  <a:pt x="9535214" y="4017497"/>
                  <a:pt x="9143407" y="4031873"/>
                </a:cubicBezTo>
                <a:cubicBezTo>
                  <a:pt x="8751600" y="4046249"/>
                  <a:pt x="8723996" y="3983100"/>
                  <a:pt x="8333232" y="4031873"/>
                </a:cubicBezTo>
                <a:cubicBezTo>
                  <a:pt x="7942469" y="4080646"/>
                  <a:pt x="8143831" y="4008894"/>
                  <a:pt x="7986014" y="4031873"/>
                </a:cubicBezTo>
                <a:cubicBezTo>
                  <a:pt x="7828197" y="4054852"/>
                  <a:pt x="7448416" y="3998443"/>
                  <a:pt x="7175838" y="4031873"/>
                </a:cubicBezTo>
                <a:cubicBezTo>
                  <a:pt x="6903260" y="4065303"/>
                  <a:pt x="6956972" y="4018233"/>
                  <a:pt x="6828620" y="4031873"/>
                </a:cubicBezTo>
                <a:cubicBezTo>
                  <a:pt x="6700268" y="4045513"/>
                  <a:pt x="6436818" y="4005922"/>
                  <a:pt x="6249924" y="4031873"/>
                </a:cubicBezTo>
                <a:cubicBezTo>
                  <a:pt x="6063030" y="4057824"/>
                  <a:pt x="5871658" y="4019609"/>
                  <a:pt x="5671227" y="4031873"/>
                </a:cubicBezTo>
                <a:cubicBezTo>
                  <a:pt x="5470796" y="4044137"/>
                  <a:pt x="5116789" y="4027835"/>
                  <a:pt x="4861052" y="4031873"/>
                </a:cubicBezTo>
                <a:cubicBezTo>
                  <a:pt x="4605316" y="4035911"/>
                  <a:pt x="4594313" y="4004727"/>
                  <a:pt x="4398095" y="4031873"/>
                </a:cubicBezTo>
                <a:cubicBezTo>
                  <a:pt x="4201877" y="4059019"/>
                  <a:pt x="3965909" y="4010756"/>
                  <a:pt x="3819398" y="4031873"/>
                </a:cubicBezTo>
                <a:cubicBezTo>
                  <a:pt x="3672887" y="4052990"/>
                  <a:pt x="3628106" y="4017712"/>
                  <a:pt x="3472180" y="4031873"/>
                </a:cubicBezTo>
                <a:cubicBezTo>
                  <a:pt x="3316254" y="4046034"/>
                  <a:pt x="3207758" y="4005489"/>
                  <a:pt x="3124962" y="4031873"/>
                </a:cubicBezTo>
                <a:cubicBezTo>
                  <a:pt x="3042166" y="4058257"/>
                  <a:pt x="2807214" y="3973577"/>
                  <a:pt x="2546265" y="4031873"/>
                </a:cubicBezTo>
                <a:cubicBezTo>
                  <a:pt x="2285316" y="4090169"/>
                  <a:pt x="2331181" y="3992083"/>
                  <a:pt x="2199047" y="4031873"/>
                </a:cubicBezTo>
                <a:cubicBezTo>
                  <a:pt x="2066913" y="4071663"/>
                  <a:pt x="2008630" y="4002724"/>
                  <a:pt x="1851829" y="4031873"/>
                </a:cubicBezTo>
                <a:cubicBezTo>
                  <a:pt x="1695028" y="4061022"/>
                  <a:pt x="1604018" y="4011454"/>
                  <a:pt x="1504611" y="4031873"/>
                </a:cubicBezTo>
                <a:cubicBezTo>
                  <a:pt x="1405204" y="4052292"/>
                  <a:pt x="1097438" y="3962564"/>
                  <a:pt x="694436" y="4031873"/>
                </a:cubicBezTo>
                <a:cubicBezTo>
                  <a:pt x="291434" y="4101182"/>
                  <a:pt x="271879" y="4011714"/>
                  <a:pt x="0" y="4031873"/>
                </a:cubicBezTo>
                <a:cubicBezTo>
                  <a:pt x="-29401" y="3832458"/>
                  <a:pt x="48798" y="3717406"/>
                  <a:pt x="0" y="3455891"/>
                </a:cubicBezTo>
                <a:cubicBezTo>
                  <a:pt x="-48798" y="3194376"/>
                  <a:pt x="29237" y="3191048"/>
                  <a:pt x="0" y="3000865"/>
                </a:cubicBezTo>
                <a:cubicBezTo>
                  <a:pt x="-29237" y="2810682"/>
                  <a:pt x="48713" y="2640053"/>
                  <a:pt x="0" y="2344246"/>
                </a:cubicBezTo>
                <a:cubicBezTo>
                  <a:pt x="-48713" y="2048439"/>
                  <a:pt x="19430" y="1988337"/>
                  <a:pt x="0" y="1768264"/>
                </a:cubicBezTo>
                <a:cubicBezTo>
                  <a:pt x="-19430" y="1548191"/>
                  <a:pt x="40159" y="1405813"/>
                  <a:pt x="0" y="1111645"/>
                </a:cubicBezTo>
                <a:cubicBezTo>
                  <a:pt x="-40159" y="817477"/>
                  <a:pt x="3805" y="752275"/>
                  <a:pt x="0" y="656619"/>
                </a:cubicBezTo>
                <a:cubicBezTo>
                  <a:pt x="-3805" y="560963"/>
                  <a:pt x="20836" y="292514"/>
                  <a:pt x="0" y="0"/>
                </a:cubicBezTo>
                <a:close/>
              </a:path>
            </a:pathLst>
          </a:custGeom>
          <a:solidFill>
            <a:srgbClr val="FFC000"/>
          </a:solidFill>
          <a:ln>
            <a:solidFill>
              <a:srgbClr val="FFC000"/>
            </a:solidFill>
            <a:extLst>
              <a:ext uri="{C807C97D-BFC1-408E-A445-0C87EB9F89A2}">
                <ask:lineSketchStyleProps xmlns:ask="http://schemas.microsoft.com/office/drawing/2018/sketchyshapes" sd="837365621">
                  <a:prstGeom prst="rect">
                    <a:avLst/>
                  </a:prstGeom>
                  <ask:type>
                    <ask:lineSketchScribble/>
                  </ask:type>
                </ask:lineSketchStyleProps>
              </a:ext>
            </a:extLst>
          </a:ln>
        </p:spPr>
        <p:txBody>
          <a:bodyPr wrap="square">
            <a:spAutoFit/>
          </a:bodyPr>
          <a:lstStyle/>
          <a:p>
            <a:r>
              <a:rPr lang="ja-JP" altLang="en-US" sz="2800" b="1" dirty="0">
                <a:latin typeface="BIZ UDPゴシック" panose="020B0400000000000000" pitchFamily="50" charset="-128"/>
                <a:ea typeface="BIZ UDPゴシック" panose="020B0400000000000000" pitchFamily="50" charset="-128"/>
              </a:rPr>
              <a:t>米国防総省による</a:t>
            </a:r>
            <a:endParaRPr lang="en-US" altLang="ja-JP" sz="2800" b="1" dirty="0">
              <a:latin typeface="BIZ UDPゴシック" panose="020B0400000000000000" pitchFamily="50" charset="-128"/>
              <a:ea typeface="BIZ UDPゴシック" panose="020B0400000000000000" pitchFamily="50" charset="-128"/>
            </a:endParaRPr>
          </a:p>
          <a:p>
            <a:r>
              <a:rPr lang="en-US" altLang="ja-JP" sz="4400" b="1" dirty="0">
                <a:latin typeface="ADLaM Display" panose="02010000000000000000" pitchFamily="2" charset="0"/>
                <a:ea typeface="ADLaM Display" panose="02010000000000000000" pitchFamily="2" charset="0"/>
                <a:cs typeface="ADLaM Display" panose="02010000000000000000" pitchFamily="2" charset="0"/>
              </a:rPr>
              <a:t>UAP</a:t>
            </a:r>
            <a:r>
              <a:rPr lang="ja-JP" altLang="en-US" sz="2400" b="1" dirty="0">
                <a:latin typeface="BIZ UDPゴシック" panose="020B0400000000000000" pitchFamily="50" charset="-128"/>
                <a:ea typeface="BIZ UDPゴシック" panose="020B0400000000000000" pitchFamily="50" charset="-128"/>
              </a:rPr>
              <a:t>（</a:t>
            </a:r>
            <a:r>
              <a:rPr lang="en-US" altLang="ja-JP" sz="3200" b="1" dirty="0">
                <a:latin typeface="ADLaM Display" panose="02010000000000000000" pitchFamily="2" charset="0"/>
                <a:ea typeface="ADLaM Display" panose="02010000000000000000" pitchFamily="2" charset="0"/>
                <a:cs typeface="ADLaM Display" panose="02010000000000000000" pitchFamily="2" charset="0"/>
              </a:rPr>
              <a:t>Unidentified Anomalous Phenomena</a:t>
            </a:r>
            <a:r>
              <a:rPr lang="ja-JP" altLang="en-US" sz="2400" b="1" dirty="0">
                <a:latin typeface="BIZ UDPゴシック" panose="020B0400000000000000" pitchFamily="50" charset="-128"/>
                <a:ea typeface="BIZ UDPゴシック" panose="020B0400000000000000" pitchFamily="50" charset="-128"/>
              </a:rPr>
              <a:t>）</a:t>
            </a:r>
            <a:r>
              <a:rPr lang="ja-JP" altLang="en-US" sz="3600" b="1" dirty="0">
                <a:latin typeface="BIZ UDPゴシック" panose="020B0400000000000000" pitchFamily="50" charset="-128"/>
                <a:ea typeface="BIZ UDPゴシック" panose="020B0400000000000000" pitchFamily="50" charset="-128"/>
              </a:rPr>
              <a:t>の定義：</a:t>
            </a:r>
          </a:p>
          <a:p>
            <a:endParaRPr lang="ja-JP" altLang="en-US" sz="2400" dirty="0">
              <a:latin typeface="BIZ UDPゴシック" panose="020B0400000000000000" pitchFamily="50" charset="-128"/>
              <a:ea typeface="BIZ UDPゴシック" panose="020B0400000000000000" pitchFamily="50" charset="-128"/>
            </a:endParaRPr>
          </a:p>
          <a:p>
            <a:r>
              <a:rPr lang="ja-JP" altLang="en-US" sz="3200" dirty="0">
                <a:latin typeface="BIZ UDPゴシック" panose="020B0400000000000000" pitchFamily="50" charset="-128"/>
                <a:ea typeface="BIZ UDPゴシック" panose="020B0400000000000000" pitchFamily="50" charset="-128"/>
              </a:rPr>
              <a:t>①既知の主体による活動として特定できず、</a:t>
            </a:r>
            <a:endParaRPr lang="en-US" altLang="ja-JP" sz="3200" dirty="0">
              <a:latin typeface="BIZ UDPゴシック" panose="020B0400000000000000" pitchFamily="50" charset="-128"/>
              <a:ea typeface="BIZ UDPゴシック" panose="020B0400000000000000" pitchFamily="50" charset="-128"/>
            </a:endParaRPr>
          </a:p>
          <a:p>
            <a:r>
              <a:rPr lang="ja-JP" altLang="en-US" sz="3200" dirty="0">
                <a:latin typeface="BIZ UDPゴシック" panose="020B0400000000000000" pitchFamily="50" charset="-128"/>
                <a:ea typeface="BIZ UDPゴシック" panose="020B0400000000000000" pitchFamily="50" charset="-128"/>
              </a:rPr>
              <a:t>　　　　　　　　　　　　　かつ、</a:t>
            </a:r>
          </a:p>
          <a:p>
            <a:r>
              <a:rPr lang="ja-JP" altLang="en-US" sz="3200" dirty="0">
                <a:latin typeface="BIZ UDPゴシック" panose="020B0400000000000000" pitchFamily="50" charset="-128"/>
                <a:ea typeface="BIZ UDPゴシック" panose="020B0400000000000000" pitchFamily="50" charset="-128"/>
              </a:rPr>
              <a:t>②センサーや観察者によって</a:t>
            </a:r>
            <a:r>
              <a:rPr lang="ja-JP" altLang="en-US" sz="3200" b="1" dirty="0">
                <a:solidFill>
                  <a:srgbClr val="C00000"/>
                </a:solidFill>
                <a:latin typeface="BIZ UDPゴシック" panose="020B0400000000000000" pitchFamily="50" charset="-128"/>
                <a:ea typeface="BIZ UDPゴシック" panose="020B0400000000000000" pitchFamily="50" charset="-128"/>
              </a:rPr>
              <a:t>直ちに理解されない挙動</a:t>
            </a:r>
            <a:r>
              <a:rPr lang="ja-JP" altLang="en-US" sz="3200" dirty="0">
                <a:latin typeface="BIZ UDPゴシック" panose="020B0400000000000000" pitchFamily="50" charset="-128"/>
                <a:ea typeface="BIZ UDPゴシック" panose="020B0400000000000000" pitchFamily="50" charset="-128"/>
              </a:rPr>
              <a:t>を示す、</a:t>
            </a:r>
            <a:endParaRPr lang="en-US" altLang="ja-JP" sz="3200" dirty="0">
              <a:latin typeface="BIZ UDPゴシック" panose="020B0400000000000000" pitchFamily="50" charset="-128"/>
              <a:ea typeface="BIZ UDPゴシック" panose="020B0400000000000000" pitchFamily="50" charset="-128"/>
            </a:endParaRPr>
          </a:p>
          <a:p>
            <a:r>
              <a:rPr lang="en-US" altLang="ja-JP" sz="3200" b="1" dirty="0">
                <a:solidFill>
                  <a:srgbClr val="C00000"/>
                </a:solidFill>
                <a:latin typeface="BIZ UDPゴシック" panose="020B0400000000000000" pitchFamily="50" charset="-128"/>
                <a:ea typeface="BIZ UDPゴシック" panose="020B0400000000000000" pitchFamily="50" charset="-128"/>
              </a:rPr>
              <a:t>1</a:t>
            </a:r>
            <a:r>
              <a:rPr lang="ja-JP" altLang="en-US" sz="3200" b="1" dirty="0">
                <a:solidFill>
                  <a:srgbClr val="C00000"/>
                </a:solidFill>
                <a:latin typeface="BIZ UDPゴシック" panose="020B0400000000000000" pitchFamily="50" charset="-128"/>
                <a:ea typeface="BIZ UDPゴシック" panose="020B0400000000000000" pitchFamily="50" charset="-128"/>
              </a:rPr>
              <a:t>つまたはそれ以上の領域（空中・海中・宇宙空間等）</a:t>
            </a:r>
            <a:r>
              <a:rPr lang="ja-JP" altLang="en-US" sz="3200" dirty="0">
                <a:latin typeface="BIZ UDPゴシック" panose="020B0400000000000000" pitchFamily="50" charset="-128"/>
                <a:ea typeface="BIZ UDPゴシック" panose="020B0400000000000000" pitchFamily="50" charset="-128"/>
              </a:rPr>
              <a:t>において</a:t>
            </a:r>
            <a:r>
              <a:rPr lang="ja-JP" altLang="en-US" sz="3200" b="1" dirty="0">
                <a:solidFill>
                  <a:srgbClr val="C00000"/>
                </a:solidFill>
                <a:latin typeface="BIZ UDPゴシック" panose="020B0400000000000000" pitchFamily="50" charset="-128"/>
                <a:ea typeface="BIZ UDPゴシック" panose="020B0400000000000000" pitchFamily="50" charset="-128"/>
              </a:rPr>
              <a:t>異常に探知された現象</a:t>
            </a:r>
            <a:r>
              <a:rPr lang="ja-JP" altLang="en-US" sz="3200" dirty="0">
                <a:latin typeface="BIZ UDPゴシック" panose="020B0400000000000000" pitchFamily="50" charset="-128"/>
                <a:ea typeface="BIZ UDPゴシック" panose="020B0400000000000000" pitchFamily="50" charset="-128"/>
              </a:rPr>
              <a:t>。</a:t>
            </a:r>
          </a:p>
        </p:txBody>
      </p:sp>
      <p:sp>
        <p:nvSpPr>
          <p:cNvPr id="20" name="テキスト ボックス 19">
            <a:extLst>
              <a:ext uri="{FF2B5EF4-FFF2-40B4-BE49-F238E27FC236}">
                <a16:creationId xmlns:a16="http://schemas.microsoft.com/office/drawing/2014/main" id="{97FC3657-9C1D-3677-DBB9-B9C3006DE4B6}"/>
              </a:ext>
            </a:extLst>
          </p:cNvPr>
          <p:cNvSpPr txBox="1"/>
          <p:nvPr/>
        </p:nvSpPr>
        <p:spPr>
          <a:xfrm>
            <a:off x="127000" y="4888264"/>
            <a:ext cx="12065000" cy="1862048"/>
          </a:xfrm>
          <a:prstGeom prst="rect">
            <a:avLst/>
          </a:prstGeom>
          <a:noFill/>
        </p:spPr>
        <p:txBody>
          <a:bodyPr wrap="square">
            <a:spAutoFit/>
          </a:bodyPr>
          <a:lstStyle/>
          <a:p>
            <a:r>
              <a:rPr lang="ja-JP" altLang="en-US" sz="2300" dirty="0">
                <a:latin typeface="BIZ UDPゴシック" panose="020B0400000000000000" pitchFamily="50" charset="-128"/>
                <a:ea typeface="BIZ UDPゴシック" panose="020B0400000000000000" pitchFamily="50" charset="-128"/>
              </a:rPr>
              <a:t>■米国防総省は連邦議会の要請を受け、近年、組織的に</a:t>
            </a:r>
            <a:r>
              <a:rPr lang="ja-JP" altLang="en-US" sz="2300" b="1" dirty="0">
                <a:solidFill>
                  <a:srgbClr val="C00000"/>
                </a:solidFill>
                <a:latin typeface="BIZ UDPゴシック" panose="020B0400000000000000" pitchFamily="50" charset="-128"/>
                <a:ea typeface="BIZ UDPゴシック" panose="020B0400000000000000" pitchFamily="50" charset="-128"/>
              </a:rPr>
              <a:t>未確認異常現象（</a:t>
            </a:r>
            <a:r>
              <a:rPr lang="en-US" altLang="ja-JP" sz="2300" b="1" dirty="0">
                <a:solidFill>
                  <a:srgbClr val="C00000"/>
                </a:solidFill>
                <a:latin typeface="BIZ UDPゴシック" panose="020B0400000000000000" pitchFamily="50" charset="-128"/>
                <a:ea typeface="BIZ UDPゴシック" panose="020B0400000000000000" pitchFamily="50" charset="-128"/>
              </a:rPr>
              <a:t>UAP</a:t>
            </a:r>
            <a:r>
              <a:rPr lang="ja-JP" altLang="en-US" sz="2300" b="1" dirty="0">
                <a:solidFill>
                  <a:srgbClr val="C00000"/>
                </a:solidFill>
                <a:latin typeface="BIZ UDPゴシック" panose="020B0400000000000000" pitchFamily="50" charset="-128"/>
                <a:ea typeface="BIZ UDPゴシック" panose="020B0400000000000000" pitchFamily="50" charset="-128"/>
              </a:rPr>
              <a:t>）</a:t>
            </a:r>
            <a:r>
              <a:rPr lang="ja-JP" altLang="en-US" sz="2300" dirty="0">
                <a:latin typeface="BIZ UDPゴシック" panose="020B0400000000000000" pitchFamily="50" charset="-128"/>
                <a:ea typeface="BIZ UDPゴシック" panose="020B0400000000000000" pitchFamily="50" charset="-128"/>
              </a:rPr>
              <a:t>対策を強化。</a:t>
            </a:r>
          </a:p>
          <a:p>
            <a:r>
              <a:rPr lang="ja-JP" altLang="en-US" sz="2300" dirty="0">
                <a:latin typeface="BIZ UDPゴシック" panose="020B0400000000000000" pitchFamily="50" charset="-128"/>
                <a:ea typeface="BIZ UDPゴシック" panose="020B0400000000000000" pitchFamily="50" charset="-128"/>
              </a:rPr>
              <a:t>　・ＵＡＰの情報収集・分析を任務とする「</a:t>
            </a:r>
            <a:r>
              <a:rPr lang="ja-JP" altLang="en-US" sz="2300" b="1" dirty="0">
                <a:solidFill>
                  <a:srgbClr val="C00000"/>
                </a:solidFill>
                <a:latin typeface="BIZ UDPゴシック" panose="020B0400000000000000" pitchFamily="50" charset="-128"/>
                <a:ea typeface="BIZ UDPゴシック" panose="020B0400000000000000" pitchFamily="50" charset="-128"/>
              </a:rPr>
              <a:t>全領域異常対策室（ＡＡＲＯ）</a:t>
            </a:r>
            <a:r>
              <a:rPr lang="ja-JP" altLang="en-US" sz="2300" dirty="0">
                <a:latin typeface="BIZ UDPゴシック" panose="020B0400000000000000" pitchFamily="50" charset="-128"/>
                <a:ea typeface="BIZ UDPゴシック" panose="020B0400000000000000" pitchFamily="50" charset="-128"/>
              </a:rPr>
              <a:t>」を設置（</a:t>
            </a:r>
            <a:r>
              <a:rPr lang="en-US" altLang="ja-JP" sz="2300" dirty="0">
                <a:latin typeface="BIZ UDPゴシック" panose="020B0400000000000000" pitchFamily="50" charset="-128"/>
                <a:ea typeface="BIZ UDPゴシック" panose="020B0400000000000000" pitchFamily="50" charset="-128"/>
              </a:rPr>
              <a:t>2022</a:t>
            </a:r>
            <a:r>
              <a:rPr lang="ja-JP" altLang="en-US" sz="2300" dirty="0">
                <a:latin typeface="BIZ UDPゴシック" panose="020B0400000000000000" pitchFamily="50" charset="-128"/>
                <a:ea typeface="BIZ UDPゴシック" panose="020B0400000000000000" pitchFamily="50" charset="-128"/>
              </a:rPr>
              <a:t>年</a:t>
            </a:r>
            <a:r>
              <a:rPr lang="en-US" altLang="ja-JP" sz="2300" dirty="0">
                <a:latin typeface="BIZ UDPゴシック" panose="020B0400000000000000" pitchFamily="50" charset="-128"/>
                <a:ea typeface="BIZ UDPゴシック" panose="020B0400000000000000" pitchFamily="50" charset="-128"/>
              </a:rPr>
              <a:t>7</a:t>
            </a:r>
            <a:r>
              <a:rPr lang="ja-JP" altLang="en-US" sz="2300" dirty="0">
                <a:latin typeface="BIZ UDPゴシック" panose="020B0400000000000000" pitchFamily="50" charset="-128"/>
                <a:ea typeface="BIZ UDPゴシック" panose="020B0400000000000000" pitchFamily="50" charset="-128"/>
              </a:rPr>
              <a:t>月）</a:t>
            </a:r>
          </a:p>
          <a:p>
            <a:r>
              <a:rPr lang="ja-JP" altLang="en-US" sz="2300" dirty="0">
                <a:latin typeface="BIZ UDPゴシック" panose="020B0400000000000000" pitchFamily="50" charset="-128"/>
                <a:ea typeface="BIZ UDPゴシック" panose="020B0400000000000000" pitchFamily="50" charset="-128"/>
              </a:rPr>
              <a:t>　・</a:t>
            </a:r>
            <a:r>
              <a:rPr lang="ja-JP" altLang="en-US" sz="2300" b="1" dirty="0">
                <a:solidFill>
                  <a:srgbClr val="C00000"/>
                </a:solidFill>
                <a:latin typeface="BIZ UDPゴシック" panose="020B0400000000000000" pitchFamily="50" charset="-128"/>
                <a:ea typeface="BIZ UDPゴシック" panose="020B0400000000000000" pitchFamily="50" charset="-128"/>
              </a:rPr>
              <a:t>国家情報長官室（ＯＤＮＩ）</a:t>
            </a:r>
            <a:r>
              <a:rPr lang="ja-JP" altLang="en-US" sz="2300" dirty="0">
                <a:latin typeface="BIZ UDPゴシック" panose="020B0400000000000000" pitchFamily="50" charset="-128"/>
                <a:ea typeface="BIZ UDPゴシック" panose="020B0400000000000000" pitchFamily="50" charset="-128"/>
              </a:rPr>
              <a:t>が国防総省と協力し「</a:t>
            </a:r>
            <a:r>
              <a:rPr lang="ja-JP" altLang="en-US" sz="2300" b="1" dirty="0">
                <a:solidFill>
                  <a:srgbClr val="C00000"/>
                </a:solidFill>
                <a:latin typeface="BIZ UDPゴシック" panose="020B0400000000000000" pitchFamily="50" charset="-128"/>
                <a:ea typeface="BIZ UDPゴシック" panose="020B0400000000000000" pitchFamily="50" charset="-128"/>
              </a:rPr>
              <a:t>２０２２年次報告書</a:t>
            </a:r>
            <a:r>
              <a:rPr lang="ja-JP" altLang="en-US" sz="2300" dirty="0">
                <a:latin typeface="BIZ UDPゴシック" panose="020B0400000000000000" pitchFamily="50" charset="-128"/>
                <a:ea typeface="BIZ UDPゴシック" panose="020B0400000000000000" pitchFamily="50" charset="-128"/>
              </a:rPr>
              <a:t>」を公表（</a:t>
            </a:r>
            <a:r>
              <a:rPr lang="en-US" altLang="ja-JP" sz="2300" dirty="0">
                <a:latin typeface="BIZ UDPゴシック" panose="020B0400000000000000" pitchFamily="50" charset="-128"/>
                <a:ea typeface="BIZ UDPゴシック" panose="020B0400000000000000" pitchFamily="50" charset="-128"/>
              </a:rPr>
              <a:t>2023</a:t>
            </a:r>
            <a:r>
              <a:rPr lang="ja-JP" altLang="en-US" sz="2300" dirty="0">
                <a:latin typeface="BIZ UDPゴシック" panose="020B0400000000000000" pitchFamily="50" charset="-128"/>
                <a:ea typeface="BIZ UDPゴシック" panose="020B0400000000000000" pitchFamily="50" charset="-128"/>
              </a:rPr>
              <a:t>年</a:t>
            </a:r>
            <a:r>
              <a:rPr lang="en-US" altLang="ja-JP" sz="2300" dirty="0">
                <a:latin typeface="BIZ UDPゴシック" panose="020B0400000000000000" pitchFamily="50" charset="-128"/>
                <a:ea typeface="BIZ UDPゴシック" panose="020B0400000000000000" pitchFamily="50" charset="-128"/>
              </a:rPr>
              <a:t>1</a:t>
            </a:r>
            <a:r>
              <a:rPr lang="ja-JP" altLang="en-US" sz="2300" dirty="0">
                <a:latin typeface="BIZ UDPゴシック" panose="020B0400000000000000" pitchFamily="50" charset="-128"/>
                <a:ea typeface="BIZ UDPゴシック" panose="020B0400000000000000" pitchFamily="50" charset="-128"/>
              </a:rPr>
              <a:t>月）</a:t>
            </a:r>
          </a:p>
          <a:p>
            <a:r>
              <a:rPr lang="ja-JP" altLang="en-US" sz="2300" dirty="0">
                <a:latin typeface="BIZ UDPゴシック" panose="020B0400000000000000" pitchFamily="50" charset="-128"/>
                <a:ea typeface="BIZ UDPゴシック" panose="020B0400000000000000" pitchFamily="50" charset="-128"/>
              </a:rPr>
              <a:t>　・国防総省がＯＤＮＩと共に「</a:t>
            </a:r>
            <a:r>
              <a:rPr lang="ja-JP" altLang="en-US" sz="2300" b="1" dirty="0">
                <a:solidFill>
                  <a:srgbClr val="C00000"/>
                </a:solidFill>
                <a:latin typeface="BIZ UDPゴシック" panose="020B0400000000000000" pitchFamily="50" charset="-128"/>
                <a:ea typeface="BIZ UDPゴシック" panose="020B0400000000000000" pitchFamily="50" charset="-128"/>
              </a:rPr>
              <a:t>ＵＡＰに関する２０２３年次報告書</a:t>
            </a:r>
            <a:r>
              <a:rPr lang="ja-JP" altLang="en-US" sz="2300" dirty="0">
                <a:latin typeface="BIZ UDPゴシック" panose="020B0400000000000000" pitchFamily="50" charset="-128"/>
                <a:ea typeface="BIZ UDPゴシック" panose="020B0400000000000000" pitchFamily="50" charset="-128"/>
              </a:rPr>
              <a:t>」を公表（</a:t>
            </a:r>
            <a:r>
              <a:rPr lang="en-US" altLang="ja-JP" sz="2300" dirty="0">
                <a:latin typeface="BIZ UDPゴシック" panose="020B0400000000000000" pitchFamily="50" charset="-128"/>
                <a:ea typeface="BIZ UDPゴシック" panose="020B0400000000000000" pitchFamily="50" charset="-128"/>
              </a:rPr>
              <a:t>2023</a:t>
            </a:r>
            <a:r>
              <a:rPr lang="ja-JP" altLang="en-US" sz="2300" dirty="0">
                <a:latin typeface="BIZ UDPゴシック" panose="020B0400000000000000" pitchFamily="50" charset="-128"/>
                <a:ea typeface="BIZ UDPゴシック" panose="020B0400000000000000" pitchFamily="50" charset="-128"/>
              </a:rPr>
              <a:t>年</a:t>
            </a:r>
            <a:r>
              <a:rPr lang="en-US" altLang="ja-JP" sz="2300" dirty="0">
                <a:latin typeface="BIZ UDPゴシック" panose="020B0400000000000000" pitchFamily="50" charset="-128"/>
                <a:ea typeface="BIZ UDPゴシック" panose="020B0400000000000000" pitchFamily="50" charset="-128"/>
              </a:rPr>
              <a:t>10</a:t>
            </a:r>
            <a:r>
              <a:rPr lang="ja-JP" altLang="en-US" sz="2300" dirty="0">
                <a:latin typeface="BIZ UDPゴシック" panose="020B0400000000000000" pitchFamily="50" charset="-128"/>
                <a:ea typeface="BIZ UDPゴシック" panose="020B0400000000000000" pitchFamily="50" charset="-128"/>
              </a:rPr>
              <a:t>月）</a:t>
            </a:r>
          </a:p>
          <a:p>
            <a:r>
              <a:rPr lang="ja-JP" altLang="en-US" sz="2300" dirty="0">
                <a:latin typeface="BIZ UDPゴシック" panose="020B0400000000000000" pitchFamily="50" charset="-128"/>
                <a:ea typeface="BIZ UDPゴシック" panose="020B0400000000000000" pitchFamily="50" charset="-128"/>
              </a:rPr>
              <a:t>■ＡＡＲＯの</a:t>
            </a:r>
            <a:r>
              <a:rPr lang="en-US" altLang="ja-JP" sz="2300" dirty="0">
                <a:latin typeface="BIZ UDPゴシック" panose="020B0400000000000000" pitchFamily="50" charset="-128"/>
                <a:ea typeface="BIZ UDPゴシック" panose="020B0400000000000000" pitchFamily="50" charset="-128"/>
              </a:rPr>
              <a:t>Web Site</a:t>
            </a:r>
            <a:r>
              <a:rPr lang="ja-JP" altLang="en-US" sz="2300" dirty="0">
                <a:latin typeface="BIZ UDPゴシック" panose="020B0400000000000000" pitchFamily="50" charset="-128"/>
                <a:ea typeface="BIZ UDPゴシック" panose="020B0400000000000000" pitchFamily="50" charset="-128"/>
              </a:rPr>
              <a:t>を公開し、ＵＡＰの動画や分析結果を公表する等、随時情報を発信。</a:t>
            </a:r>
          </a:p>
        </p:txBody>
      </p:sp>
    </p:spTree>
    <p:extLst>
      <p:ext uri="{BB962C8B-B14F-4D97-AF65-F5344CB8AC3E}">
        <p14:creationId xmlns:p14="http://schemas.microsoft.com/office/powerpoint/2010/main" val="207140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ケネス・アーノルドの「空飛ぶ円盤」（</a:t>
            </a:r>
            <a:r>
              <a:rPr kumimoji="1" lang="en-US" altLang="ja-JP" sz="2400" b="1" dirty="0">
                <a:latin typeface="BIZ UDPゴシック" panose="020B0400000000000000" pitchFamily="50" charset="-128"/>
                <a:ea typeface="BIZ UDPゴシック" panose="020B0400000000000000" pitchFamily="50" charset="-128"/>
              </a:rPr>
              <a:t>flying saucer</a:t>
            </a: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9698" name="Picture 2" descr="1947年のケネス・アーノルド事件から始まった 「UFO」の事件史｜NEWSポストセブン">
            <a:extLst>
              <a:ext uri="{FF2B5EF4-FFF2-40B4-BE49-F238E27FC236}">
                <a16:creationId xmlns:a16="http://schemas.microsoft.com/office/drawing/2014/main" id="{93690BC0-FC1E-5CB4-B5B6-50288EA79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17" y="637781"/>
            <a:ext cx="6182783" cy="6059352"/>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ヒトラーのステルス戦闘機”を復元 | ナショナル ジオグラフィック日本版サイト">
            <a:extLst>
              <a:ext uri="{FF2B5EF4-FFF2-40B4-BE49-F238E27FC236}">
                <a16:creationId xmlns:a16="http://schemas.microsoft.com/office/drawing/2014/main" id="{5F300D27-C88A-262D-8321-5A8E9E5A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08" y="2940207"/>
            <a:ext cx="5611375" cy="37368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0863FED-F496-2AA6-9F1D-EE1425C299C6}"/>
              </a:ext>
            </a:extLst>
          </p:cNvPr>
          <p:cNvSpPr txBox="1"/>
          <p:nvPr/>
        </p:nvSpPr>
        <p:spPr>
          <a:xfrm>
            <a:off x="6438808" y="637781"/>
            <a:ext cx="5611374" cy="2031325"/>
          </a:xfrm>
          <a:prstGeom prst="rect">
            <a:avLst/>
          </a:prstGeom>
          <a:noFill/>
        </p:spPr>
        <p:txBody>
          <a:bodyPr wrap="square">
            <a:spAutoFit/>
          </a:bodyPr>
          <a:lstStyle/>
          <a:p>
            <a:r>
              <a:rPr lang="en-US" altLang="ja-JP" dirty="0">
                <a:latin typeface="BIZ UDPゴシック" panose="020B0400000000000000" pitchFamily="50" charset="-128"/>
                <a:ea typeface="BIZ UDPゴシック" panose="020B0400000000000000" pitchFamily="50" charset="-128"/>
              </a:rPr>
              <a:t>1947</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6</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24</a:t>
            </a:r>
            <a:r>
              <a:rPr lang="ja-JP" altLang="en-US" dirty="0">
                <a:latin typeface="BIZ UDPゴシック" panose="020B0400000000000000" pitchFamily="50" charset="-128"/>
                <a:ea typeface="BIZ UDPゴシック" panose="020B0400000000000000" pitchFamily="50" charset="-128"/>
              </a:rPr>
              <a:t>日、米国の実業家ケネス・アーノルドが未知の飛行物体（</a:t>
            </a:r>
            <a:r>
              <a:rPr lang="en-US" altLang="ja-JP" dirty="0">
                <a:latin typeface="BIZ UDPゴシック" panose="020B0400000000000000" pitchFamily="50" charset="-128"/>
                <a:ea typeface="BIZ UDPゴシック" panose="020B0400000000000000" pitchFamily="50" charset="-128"/>
              </a:rPr>
              <a:t>UFO</a:t>
            </a:r>
            <a:r>
              <a:rPr lang="ja-JP" altLang="en-US" dirty="0">
                <a:latin typeface="BIZ UDPゴシック" panose="020B0400000000000000" pitchFamily="50" charset="-128"/>
                <a:ea typeface="BIZ UDPゴシック" panose="020B0400000000000000" pitchFamily="50" charset="-128"/>
              </a:rPr>
              <a:t>）に遭遇。これは後に</a:t>
            </a:r>
            <a:r>
              <a:rPr lang="ja-JP" altLang="en-US" b="1" dirty="0">
                <a:solidFill>
                  <a:srgbClr val="C00000"/>
                </a:solidFill>
                <a:latin typeface="BIZ UDPゴシック" panose="020B0400000000000000" pitchFamily="50" charset="-128"/>
                <a:ea typeface="BIZ UDPゴシック" panose="020B0400000000000000" pitchFamily="50" charset="-128"/>
              </a:rPr>
              <a:t>アーノルド事件</a:t>
            </a:r>
            <a:r>
              <a:rPr lang="ja-JP" altLang="en-US" dirty="0">
                <a:latin typeface="BIZ UDPゴシック" panose="020B0400000000000000" pitchFamily="50" charset="-128"/>
                <a:ea typeface="BIZ UDPゴシック" panose="020B0400000000000000" pitchFamily="50" charset="-128"/>
              </a:rPr>
              <a:t>として知られるようになった。</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アーノルド事件は、第二次世界大戦終了後、最初の遭遇事件となり、メディアは「</a:t>
            </a:r>
            <a:r>
              <a:rPr lang="ja-JP" altLang="en-US" b="1" dirty="0">
                <a:solidFill>
                  <a:srgbClr val="C00000"/>
                </a:solidFill>
                <a:latin typeface="BIZ UDPゴシック" panose="020B0400000000000000" pitchFamily="50" charset="-128"/>
                <a:ea typeface="BIZ UDPゴシック" panose="020B0400000000000000" pitchFamily="50" charset="-128"/>
              </a:rPr>
              <a:t>空飛ぶ円盤</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a:t>
            </a:r>
            <a:r>
              <a:rPr lang="en-US" altLang="ja-JP" dirty="0">
                <a:solidFill>
                  <a:srgbClr val="C00000"/>
                </a:solidFill>
                <a:latin typeface="BIZ UDPゴシック" panose="020B0400000000000000" pitchFamily="50" charset="-128"/>
                <a:ea typeface="BIZ UDPゴシック" panose="020B0400000000000000" pitchFamily="50" charset="-128"/>
              </a:rPr>
              <a:t>flying saucer, flying disc</a:t>
            </a:r>
            <a:r>
              <a:rPr lang="en-US" altLang="ja-JP"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と呼んだことからこの言葉が定着した。</a:t>
            </a:r>
          </a:p>
        </p:txBody>
      </p:sp>
    </p:spTree>
    <p:extLst>
      <p:ext uri="{BB962C8B-B14F-4D97-AF65-F5344CB8AC3E}">
        <p14:creationId xmlns:p14="http://schemas.microsoft.com/office/powerpoint/2010/main" val="2112416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海中</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は海洋安全保障を脅かす脅威</a:t>
            </a:r>
          </a:p>
        </p:txBody>
      </p:sp>
      <p:pic>
        <p:nvPicPr>
          <p:cNvPr id="33796" name="Picture 4">
            <a:extLst>
              <a:ext uri="{FF2B5EF4-FFF2-40B4-BE49-F238E27FC236}">
                <a16:creationId xmlns:a16="http://schemas.microsoft.com/office/drawing/2014/main" id="{A1E2876B-4167-8106-4837-5FE705DDD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94" y="479244"/>
            <a:ext cx="11340011" cy="63787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60B55CE-42DD-42E3-08E8-ADE2AE425560}"/>
              </a:ext>
            </a:extLst>
          </p:cNvPr>
          <p:cNvSpPr txBox="1"/>
          <p:nvPr/>
        </p:nvSpPr>
        <p:spPr>
          <a:xfrm>
            <a:off x="1083734" y="6652252"/>
            <a:ext cx="10682271" cy="200055"/>
          </a:xfrm>
          <a:prstGeom prst="rect">
            <a:avLst/>
          </a:prstGeom>
          <a:noFill/>
        </p:spPr>
        <p:txBody>
          <a:bodyPr wrap="square">
            <a:spAutoFit/>
          </a:bodyPr>
          <a:lstStyle/>
          <a:p>
            <a:r>
              <a:rPr lang="en-US" altLang="ja-JP" sz="700" dirty="0">
                <a:solidFill>
                  <a:schemeClr val="bg1"/>
                </a:solidFill>
                <a:latin typeface="Amasis MT Pro Black" panose="02040A04050005020304" pitchFamily="18" charset="0"/>
              </a:rPr>
              <a:t>https://s.yimg.com/ny/api/res/1.2/JJrLF_PbYBXRh1L_eTe9ag--/YXBwaWQ9aGlnaGxhbmRlcjt3PTI0MDA7aD0xMzUwO2NmPXdlYnA-/https://media.zenfs.com/en/fox_news_text_979/e55373cd01a0f87777cb28e3c88d54c4</a:t>
            </a:r>
            <a:endParaRPr lang="ja-JP" altLang="en-US" sz="7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414817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チックタック</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の想像図</a:t>
            </a:r>
          </a:p>
        </p:txBody>
      </p:sp>
      <p:pic>
        <p:nvPicPr>
          <p:cNvPr id="35842" name="Picture 2" descr="UFO: 大きくて滑らかな白い楕円形の物体で、その真下では海水しぶきが激しく上向きに跳ね上がっています。">
            <a:extLst>
              <a:ext uri="{FF2B5EF4-FFF2-40B4-BE49-F238E27FC236}">
                <a16:creationId xmlns:a16="http://schemas.microsoft.com/office/drawing/2014/main" id="{DB597FB5-F47A-FD95-5F14-9C3850109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033" y="494994"/>
            <a:ext cx="9541933" cy="63573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0E49F6D-C3EF-E2BC-6E86-2A305F35E671}"/>
              </a:ext>
            </a:extLst>
          </p:cNvPr>
          <p:cNvSpPr txBox="1"/>
          <p:nvPr/>
        </p:nvSpPr>
        <p:spPr>
          <a:xfrm>
            <a:off x="3043766" y="6581001"/>
            <a:ext cx="6104466" cy="276999"/>
          </a:xfrm>
          <a:prstGeom prst="rect">
            <a:avLst/>
          </a:prstGeom>
          <a:noFill/>
        </p:spPr>
        <p:txBody>
          <a:bodyPr wrap="square">
            <a:spAutoFit/>
          </a:bodyPr>
          <a:lstStyle/>
          <a:p>
            <a:r>
              <a:rPr lang="en-US" altLang="ja-JP" sz="1200" dirty="0">
                <a:solidFill>
                  <a:schemeClr val="bg1"/>
                </a:solidFill>
                <a:latin typeface="Amasis MT Pro Black" panose="02040A04050005020304" pitchFamily="18" charset="0"/>
                <a:ea typeface="UD デジタル 教科書体 NK-B" panose="02020700000000000000" pitchFamily="18" charset="-128"/>
              </a:rPr>
              <a:t>https://earthsky.org/upl/2023/09/FV7QmGZWQAA6xsl-copy-scaled.jpeg</a:t>
            </a:r>
            <a:endParaRPr lang="ja-JP" altLang="en-US" sz="1200" dirty="0">
              <a:solidFill>
                <a:schemeClr val="bg1"/>
              </a:solidFill>
              <a:latin typeface="Amasis MT Pro Black" panose="02040A04050005020304" pitchFamily="18" charset="0"/>
              <a:ea typeface="UD デジタル 教科書体 NK-B" panose="02020700000000000000" pitchFamily="18" charset="-128"/>
            </a:endParaRPr>
          </a:p>
        </p:txBody>
      </p:sp>
      <p:sp>
        <p:nvSpPr>
          <p:cNvPr id="2" name="吹き出し: 角を丸めた四角形 1">
            <a:extLst>
              <a:ext uri="{FF2B5EF4-FFF2-40B4-BE49-F238E27FC236}">
                <a16:creationId xmlns:a16="http://schemas.microsoft.com/office/drawing/2014/main" id="{15CDCAAE-1331-2994-0BAB-944DCBC7E116}"/>
              </a:ext>
            </a:extLst>
          </p:cNvPr>
          <p:cNvSpPr/>
          <p:nvPr/>
        </p:nvSpPr>
        <p:spPr>
          <a:xfrm>
            <a:off x="250257" y="1097280"/>
            <a:ext cx="2483318" cy="1578543"/>
          </a:xfrm>
          <a:prstGeom prst="wedgeRoundRectCallout">
            <a:avLst>
              <a:gd name="adj1" fmla="val 58137"/>
              <a:gd name="adj2" fmla="val 97665"/>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実際の</a:t>
            </a:r>
            <a:r>
              <a:rPr kumimoji="1" lang="en-US" altLang="ja-JP" sz="1600" dirty="0">
                <a:solidFill>
                  <a:schemeClr val="tx1"/>
                </a:solidFill>
                <a:latin typeface="BIZ UDPゴシック" panose="020B0400000000000000" pitchFamily="50" charset="-128"/>
                <a:ea typeface="BIZ UDPゴシック" panose="020B0400000000000000" pitchFamily="50" charset="-128"/>
              </a:rPr>
              <a:t>UAP</a:t>
            </a:r>
            <a:r>
              <a:rPr kumimoji="1" lang="ja-JP" altLang="en-US" sz="1600" dirty="0">
                <a:solidFill>
                  <a:schemeClr val="tx1"/>
                </a:solidFill>
                <a:latin typeface="BIZ UDPゴシック" panose="020B0400000000000000" pitchFamily="50" charset="-128"/>
                <a:ea typeface="BIZ UDPゴシック" panose="020B0400000000000000" pitchFamily="50" charset="-128"/>
              </a:rPr>
              <a:t>はシームレスに海中に侵入する。</a:t>
            </a:r>
            <a:endParaRPr kumimoji="1"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tx1"/>
                </a:solidFill>
                <a:latin typeface="BIZ UDPゴシック" panose="020B0400000000000000" pitchFamily="50" charset="-128"/>
                <a:ea typeface="BIZ UDPゴシック" panose="020B0400000000000000" pitchFamily="50" charset="-128"/>
              </a:rPr>
              <a:t>水しぶきは上がらない。</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非物質的現象が観測されている。</a:t>
            </a:r>
          </a:p>
        </p:txBody>
      </p:sp>
    </p:spTree>
    <p:extLst>
      <p:ext uri="{BB962C8B-B14F-4D97-AF65-F5344CB8AC3E}">
        <p14:creationId xmlns:p14="http://schemas.microsoft.com/office/powerpoint/2010/main" val="1109491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写真・画像】米海軍が未確認飛行物体を「本物」認定し話題に、『月刊ムー』編集長の見解は？ 2枚目 | 国際 | ABEMA TIMES | アベマタイムズ">
            <a:extLst>
              <a:ext uri="{FF2B5EF4-FFF2-40B4-BE49-F238E27FC236}">
                <a16:creationId xmlns:a16="http://schemas.microsoft.com/office/drawing/2014/main" id="{D965FBF5-F12B-08C3-206D-E456D8564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6" y="467649"/>
            <a:ext cx="11370733" cy="63903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UFO</a:t>
            </a:r>
            <a:r>
              <a:rPr kumimoji="1" lang="ja-JP" altLang="en-US" sz="2400" b="1" dirty="0">
                <a:latin typeface="BIZ UDPゴシック" panose="020B0400000000000000" pitchFamily="50" charset="-128"/>
                <a:ea typeface="BIZ UDPゴシック" panose="020B0400000000000000" pitchFamily="50" charset="-128"/>
              </a:rPr>
              <a:t>じゃくな、</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だよ～</a:t>
            </a:r>
          </a:p>
        </p:txBody>
      </p:sp>
    </p:spTree>
    <p:extLst>
      <p:ext uri="{BB962C8B-B14F-4D97-AF65-F5344CB8AC3E}">
        <p14:creationId xmlns:p14="http://schemas.microsoft.com/office/powerpoint/2010/main" val="40802468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19695</TotalTime>
  <Words>3575</Words>
  <Application>Microsoft Office PowerPoint</Application>
  <PresentationFormat>ワイド画面</PresentationFormat>
  <Paragraphs>205</Paragraphs>
  <Slides>36</Slides>
  <Notes>9</Notes>
  <HiddenSlides>0</HiddenSlides>
  <MMClips>0</MMClips>
  <ScaleCrop>false</ScaleCrop>
  <HeadingPairs>
    <vt:vector size="6" baseType="variant">
      <vt:variant>
        <vt:lpstr>使用されているフォント</vt:lpstr>
      </vt:variant>
      <vt:variant>
        <vt:i4>20</vt:i4>
      </vt:variant>
      <vt:variant>
        <vt:lpstr>テーマ</vt:lpstr>
      </vt:variant>
      <vt:variant>
        <vt:i4>1</vt:i4>
      </vt:variant>
      <vt:variant>
        <vt:lpstr>スライド タイトル</vt:lpstr>
      </vt:variant>
      <vt:variant>
        <vt:i4>36</vt:i4>
      </vt:variant>
    </vt:vector>
  </HeadingPairs>
  <TitlesOfParts>
    <vt:vector size="57" baseType="lpstr">
      <vt:lpstr>Adobe Devanagari</vt:lpstr>
      <vt:lpstr>BIZ UDPゴシック</vt:lpstr>
      <vt:lpstr>BIZ UDP明朝 Medium</vt:lpstr>
      <vt:lpstr>BIZ UD明朝 Medium</vt:lpstr>
      <vt:lpstr>HGP創英ﾌﾟﾚｾﾞﾝｽEB</vt:lpstr>
      <vt:lpstr>HGP創英角ｺﾞｼｯｸUB</vt:lpstr>
      <vt:lpstr>HGS創英角ｺﾞｼｯｸUB</vt:lpstr>
      <vt:lpstr>Meiryo UI</vt:lpstr>
      <vt:lpstr>Noto Sans JP</vt:lpstr>
      <vt:lpstr>UD デジタル 教科書体 NK-B</vt:lpstr>
      <vt:lpstr>ヒラギノ角ゴ Pro W3</vt:lpstr>
      <vt:lpstr>游ゴシック</vt:lpstr>
      <vt:lpstr>游ゴシック Light</vt:lpstr>
      <vt:lpstr>ADLaM Display</vt:lpstr>
      <vt:lpstr>Amasis MT Pro Black</vt:lpstr>
      <vt:lpstr>Arial</vt:lpstr>
      <vt:lpstr>Bernard MT Condensed</vt:lpstr>
      <vt:lpstr>Congenial Black</vt:lpstr>
      <vt:lpstr>Stencil</vt:lpstr>
      <vt:lpstr>Verdana Pro Cond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34</cp:revision>
  <cp:lastPrinted>2024-08-07T23:56:16Z</cp:lastPrinted>
  <dcterms:created xsi:type="dcterms:W3CDTF">2024-05-01T23:39:54Z</dcterms:created>
  <dcterms:modified xsi:type="dcterms:W3CDTF">2024-11-04T12:34:12Z</dcterms:modified>
</cp:coreProperties>
</file>